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331" r:id="rId4"/>
    <p:sldId id="332" r:id="rId5"/>
    <p:sldId id="328" r:id="rId6"/>
    <p:sldId id="323" r:id="rId7"/>
    <p:sldId id="333" r:id="rId8"/>
    <p:sldId id="334" r:id="rId9"/>
    <p:sldId id="337" r:id="rId10"/>
    <p:sldId id="318" r:id="rId11"/>
    <p:sldId id="260" r:id="rId12"/>
    <p:sldId id="335" r:id="rId13"/>
    <p:sldId id="324" r:id="rId14"/>
    <p:sldId id="336" r:id="rId15"/>
    <p:sldId id="326" r:id="rId16"/>
    <p:sldId id="325" r:id="rId17"/>
    <p:sldId id="327" r:id="rId18"/>
    <p:sldId id="317" r:id="rId19"/>
    <p:sldId id="320" r:id="rId20"/>
    <p:sldId id="319" r:id="rId21"/>
    <p:sldId id="330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507803D-B773-481C-A64F-5ECC51CFBCD7}">
          <p14:sldIdLst>
            <p14:sldId id="256"/>
            <p14:sldId id="257"/>
            <p14:sldId id="331"/>
            <p14:sldId id="332"/>
            <p14:sldId id="328"/>
            <p14:sldId id="323"/>
            <p14:sldId id="333"/>
            <p14:sldId id="334"/>
            <p14:sldId id="337"/>
            <p14:sldId id="318"/>
            <p14:sldId id="260"/>
            <p14:sldId id="335"/>
            <p14:sldId id="324"/>
            <p14:sldId id="336"/>
            <p14:sldId id="326"/>
            <p14:sldId id="325"/>
            <p14:sldId id="327"/>
            <p14:sldId id="317"/>
            <p14:sldId id="320"/>
            <p14:sldId id="31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87A"/>
    <a:srgbClr val="AA872C"/>
    <a:srgbClr val="FF9900"/>
    <a:srgbClr val="0055A5"/>
    <a:srgbClr val="EE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4" autoAdjust="0"/>
    <p:restoredTop sz="94671" autoAdjust="0"/>
  </p:normalViewPr>
  <p:slideViewPr>
    <p:cSldViewPr showGuides="1">
      <p:cViewPr>
        <p:scale>
          <a:sx n="89" d="100"/>
          <a:sy n="89" d="100"/>
        </p:scale>
        <p:origin x="600" y="13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DAB8-277C-4CB4-A3A5-E7F4A10639B1}" type="datetimeFigureOut">
              <a:rPr lang="en-CA" smtClean="0"/>
              <a:t>2022/05/14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D08DD-5A7E-4456-B067-9000A0048D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4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1043608" y="565270"/>
            <a:ext cx="6380577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defRPr sz="4800" b="1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Slide 1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1259631" y="1861414"/>
            <a:ext cx="6046440" cy="463308"/>
          </a:xfrm>
          <a:prstGeom prst="rect">
            <a:avLst/>
          </a:prstGeom>
        </p:spPr>
        <p:txBody>
          <a:bodyPr lIns="45720" rIns="45720"/>
          <a:lstStyle>
            <a:lvl1pPr marL="0" marR="64008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Slide 1 Subtitle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5400000">
            <a:off x="-1692303" y="2983653"/>
            <a:ext cx="4192547" cy="127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218764" y="2468828"/>
            <a:ext cx="5143499" cy="205845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442D705-DBD1-16F4-6531-34651C590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71950"/>
            <a:ext cx="2552366" cy="62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11510"/>
            <a:ext cx="7704856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  <a:latin typeface="+mn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A75DA6C-8011-A4B2-1DA1-D677485F3F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98008"/>
            <a:ext cx="2552366" cy="622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6FD02E0C-47E6-B17D-0475-F5D20DAB7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98008"/>
            <a:ext cx="2552366" cy="6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6512" y="-74543"/>
            <a:ext cx="495908" cy="5218044"/>
            <a:chOff x="-28366" y="-99391"/>
            <a:chExt cx="495908" cy="69573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aseline="0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aseline="0" dirty="0">
                <a:solidFill>
                  <a:srgbClr val="FF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7" r:id="rId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558-7386-F2FF-2153-C5ECA5594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36000" tIns="36000" rIns="36000" bIns="36000" anchor="ctr" anchorCtr="0"/>
          <a:lstStyle/>
          <a:p>
            <a:r>
              <a:rPr lang="en-US" dirty="0"/>
              <a:t>NDE 3.5 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E5D2D-740B-4B3D-6B20-902A88F21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1635646"/>
            <a:ext cx="5544617" cy="1080120"/>
          </a:xfrm>
        </p:spPr>
        <p:txBody>
          <a:bodyPr lIns="36000" tIns="36000" rIns="36000" bIns="36000" anchor="ctr" anchorCtr="0"/>
          <a:lstStyle/>
          <a:p>
            <a:pPr>
              <a:spcBef>
                <a:spcPts val="0"/>
              </a:spcBef>
            </a:pPr>
            <a:r>
              <a:rPr lang="en-US" dirty="0"/>
              <a:t>Incremental Steps </a:t>
            </a:r>
          </a:p>
          <a:p>
            <a:pPr>
              <a:spcBef>
                <a:spcPts val="0"/>
              </a:spcBef>
            </a:pPr>
            <a:r>
              <a:rPr lang="en-US" dirty="0"/>
              <a:t>Toward Greater Automation in NDE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71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AE7B49F-01AC-8DBA-CE12-70DE674C42EB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6542709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Why NDE 3.5 ?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D61F2-2AAB-D0F8-6B9E-0B252DB43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8" y="663349"/>
            <a:ext cx="5576550" cy="4350846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A2DF976-3C3C-7D21-697B-E2DD3048A629}"/>
              </a:ext>
            </a:extLst>
          </p:cNvPr>
          <p:cNvSpPr txBox="1">
            <a:spLocks/>
          </p:cNvSpPr>
          <p:nvPr/>
        </p:nvSpPr>
        <p:spPr>
          <a:xfrm>
            <a:off x="6138478" y="771551"/>
            <a:ext cx="2789011" cy="3960440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Aft>
                <a:spcPts val="600"/>
              </a:spcAft>
              <a:buNone/>
            </a:pPr>
            <a:r>
              <a:rPr lang="en-US" sz="1600" dirty="0">
                <a:solidFill>
                  <a:srgbClr val="002060"/>
                </a:solidFill>
              </a:rPr>
              <a:t>Preventing this: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NDE connected to factory systems admin systems.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Automated setup from database.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Automated records of process steps.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Automated data storage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Regular external audit via metadata.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Customer access to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Recognition of NDE importance in long term company.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Ethical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15284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925ADE4-4162-59B9-96FE-699C83D1C801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8626882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NDE 3.5 in Action – Example 1: Quality for High Performance Steel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92A81-B9C3-0848-E87E-97ED64FFA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2" y="1059582"/>
            <a:ext cx="6516216" cy="366537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0540038-419B-043D-4290-A699DC76902D}"/>
              </a:ext>
            </a:extLst>
          </p:cNvPr>
          <p:cNvSpPr txBox="1">
            <a:spLocks/>
          </p:cNvSpPr>
          <p:nvPr/>
        </p:nvSpPr>
        <p:spPr>
          <a:xfrm>
            <a:off x="539552" y="555527"/>
            <a:ext cx="7560840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 SONIX immersion tank circa 1990’s  Updated in 2017 with modern software and motion control.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598ED4C-1AFF-D6DD-C127-6C803B99FF91}"/>
              </a:ext>
            </a:extLst>
          </p:cNvPr>
          <p:cNvSpPr txBox="1">
            <a:spLocks/>
          </p:cNvSpPr>
          <p:nvPr/>
        </p:nvSpPr>
        <p:spPr>
          <a:xfrm>
            <a:off x="5724128" y="2571750"/>
            <a:ext cx="3112938" cy="1944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All original functions remain.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New Capabilities:</a:t>
            </a:r>
          </a:p>
          <a:p>
            <a:pPr marL="285750" indent="-285750"/>
            <a:r>
              <a:rPr lang="en-CA" sz="1400" dirty="0">
                <a:solidFill>
                  <a:srgbClr val="002060"/>
                </a:solidFill>
              </a:rPr>
              <a:t>High speed scanning of test coupons in batch mode.</a:t>
            </a:r>
          </a:p>
          <a:p>
            <a:pPr marL="285750" indent="-285750"/>
            <a:r>
              <a:rPr lang="en-CA" sz="1400" dirty="0">
                <a:solidFill>
                  <a:srgbClr val="002060"/>
                </a:solidFill>
              </a:rPr>
              <a:t>Automated analysis and decisions</a:t>
            </a:r>
          </a:p>
          <a:p>
            <a:pPr marL="285750" indent="-285750"/>
            <a:r>
              <a:rPr lang="en-CA" sz="1400" dirty="0">
                <a:solidFill>
                  <a:srgbClr val="002060"/>
                </a:solidFill>
              </a:rPr>
              <a:t>Remote management</a:t>
            </a:r>
          </a:p>
          <a:p>
            <a:pPr marL="285750" indent="-285750"/>
            <a:r>
              <a:rPr lang="en-CA" sz="1400" dirty="0">
                <a:solidFill>
                  <a:srgbClr val="002060"/>
                </a:solidFill>
              </a:rPr>
              <a:t>Database for setup and reporting</a:t>
            </a:r>
          </a:p>
        </p:txBody>
      </p:sp>
    </p:spTree>
    <p:extLst>
      <p:ext uri="{BB962C8B-B14F-4D97-AF65-F5344CB8AC3E}">
        <p14:creationId xmlns:p14="http://schemas.microsoft.com/office/powerpoint/2010/main" val="395853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925ADE4-4162-59B9-96FE-699C83D1C801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8626882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NDE 3.5 in Action – Example 1: Quality for High Performance Steel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467C3-6198-072B-6CAB-3AE8987B7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8"/>
          <a:stretch/>
        </p:blipFill>
        <p:spPr>
          <a:xfrm>
            <a:off x="625638" y="1082358"/>
            <a:ext cx="6855520" cy="379364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E354B62-3172-1771-96E1-FFA5EA0DA7EB}"/>
              </a:ext>
            </a:extLst>
          </p:cNvPr>
          <p:cNvSpPr txBox="1">
            <a:spLocks/>
          </p:cNvSpPr>
          <p:nvPr/>
        </p:nvSpPr>
        <p:spPr>
          <a:xfrm>
            <a:off x="625638" y="464150"/>
            <a:ext cx="7037403" cy="523424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Coupons are automatically scanned with high frequency UT, and automatically evaluated.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Several systems globally.  All use common settings and report to a central database.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45EA133-D768-701A-CA7B-E486BEBCCFC3}"/>
              </a:ext>
            </a:extLst>
          </p:cNvPr>
          <p:cNvSpPr txBox="1">
            <a:spLocks/>
          </p:cNvSpPr>
          <p:nvPr/>
        </p:nvSpPr>
        <p:spPr>
          <a:xfrm>
            <a:off x="5796136" y="2931790"/>
            <a:ext cx="3241491" cy="1944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200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Automated Analysis Software:</a:t>
            </a:r>
          </a:p>
          <a:p>
            <a:pPr marL="72000" indent="-285750"/>
            <a:r>
              <a:rPr lang="en-CA" sz="1400" dirty="0">
                <a:solidFill>
                  <a:srgbClr val="002060"/>
                </a:solidFill>
              </a:rPr>
              <a:t>Detects individual coupons.</a:t>
            </a:r>
          </a:p>
          <a:p>
            <a:pPr marL="72000" indent="-285750"/>
            <a:r>
              <a:rPr lang="en-CA" sz="1400" dirty="0">
                <a:solidFill>
                  <a:srgbClr val="002060"/>
                </a:solidFill>
              </a:rPr>
              <a:t>Automated analysis by coupon.</a:t>
            </a:r>
          </a:p>
          <a:p>
            <a:pPr marL="72000" indent="-285750"/>
            <a:r>
              <a:rPr lang="en-CA" sz="1400" dirty="0">
                <a:solidFill>
                  <a:srgbClr val="002060"/>
                </a:solidFill>
              </a:rPr>
              <a:t>Defect detection and tabulation</a:t>
            </a:r>
          </a:p>
          <a:p>
            <a:pPr marL="72000" indent="-285750"/>
            <a:r>
              <a:rPr lang="en-CA" sz="1400" dirty="0">
                <a:solidFill>
                  <a:srgbClr val="002060"/>
                </a:solidFill>
              </a:rPr>
              <a:t>Remote management</a:t>
            </a:r>
          </a:p>
          <a:p>
            <a:pPr marL="72000" indent="-285750"/>
            <a:r>
              <a:rPr lang="en-CA" sz="1400" dirty="0">
                <a:solidFill>
                  <a:srgbClr val="002060"/>
                </a:solidFill>
              </a:rPr>
              <a:t>Database for setup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03087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925ADE4-4162-59B9-96FE-699C83D1C801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7834794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NDE 3.5 in Action – Example 2:  High Performance Bearings</a:t>
            </a:r>
            <a:endParaRPr lang="en-CA" sz="1800" dirty="0">
              <a:solidFill>
                <a:srgbClr val="00206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C8EC908-DA3A-2AC2-618B-F802CF654947}"/>
              </a:ext>
            </a:extLst>
          </p:cNvPr>
          <p:cNvSpPr txBox="1">
            <a:spLocks/>
          </p:cNvSpPr>
          <p:nvPr/>
        </p:nvSpPr>
        <p:spPr>
          <a:xfrm>
            <a:off x="625638" y="407405"/>
            <a:ext cx="8266842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High speed automated inspection of bearings includes setup, data acquisition, analysis and decision to Accept / Reject</a:t>
            </a:r>
            <a:endParaRPr lang="en-CA" sz="120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B3F1E-951D-7935-4DED-C438959A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42780"/>
            <a:ext cx="4392339" cy="3257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242E91-883C-8F90-3742-35063BF0E907}"/>
              </a:ext>
            </a:extLst>
          </p:cNvPr>
          <p:cNvSpPr txBox="1"/>
          <p:nvPr/>
        </p:nvSpPr>
        <p:spPr>
          <a:xfrm>
            <a:off x="4860032" y="1203598"/>
            <a:ext cx="3821827" cy="29971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t" anchorCtr="0"/>
          <a:lstStyle>
            <a:defPPr>
              <a:defRPr lang="en-US"/>
            </a:defPPr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400">
                <a:solidFill>
                  <a:srgbClr val="002060"/>
                </a:solidFill>
              </a:defRPr>
            </a:lvl1pPr>
            <a:lvl2pPr marL="256032" lvl="1" indent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400">
                <a:solidFill>
                  <a:srgbClr val="002060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en-US" sz="1600" dirty="0"/>
              <a:t>Inspection of Inner and Outer Rings</a:t>
            </a:r>
          </a:p>
          <a:p>
            <a:pPr lvl="1"/>
            <a:r>
              <a:rPr lang="en-US" sz="1600" dirty="0"/>
              <a:t>High Frequency Ultrasonic</a:t>
            </a:r>
          </a:p>
          <a:p>
            <a:pPr lvl="1"/>
            <a:r>
              <a:rPr lang="en-US" sz="1600" dirty="0"/>
              <a:t>Conventional UT</a:t>
            </a:r>
          </a:p>
          <a:p>
            <a:r>
              <a:rPr lang="en-US" sz="1600" dirty="0"/>
              <a:t>Inspection Process:</a:t>
            </a:r>
          </a:p>
          <a:p>
            <a:pPr lvl="1"/>
            <a:r>
              <a:rPr lang="en-US" sz="1600" dirty="0"/>
              <a:t>PLC Controlled – fully automated</a:t>
            </a:r>
          </a:p>
          <a:p>
            <a:pPr lvl="1"/>
            <a:r>
              <a:rPr lang="en-US" sz="1600" dirty="0"/>
              <a:t>~ 30 second cycle time</a:t>
            </a:r>
          </a:p>
          <a:p>
            <a:pPr lvl="1"/>
            <a:r>
              <a:rPr lang="en-US" sz="1600" dirty="0"/>
              <a:t>UT setup from database </a:t>
            </a:r>
          </a:p>
          <a:p>
            <a:pPr lvl="1"/>
            <a:r>
              <a:rPr lang="en-US" sz="1600" dirty="0"/>
              <a:t>Batch and Lot numbers included within UT data files</a:t>
            </a:r>
          </a:p>
          <a:p>
            <a:pPr lvl="1"/>
            <a:r>
              <a:rPr lang="en-US" sz="1600" dirty="0"/>
              <a:t>Trending graphs reported to factory</a:t>
            </a:r>
          </a:p>
        </p:txBody>
      </p:sp>
    </p:spTree>
    <p:extLst>
      <p:ext uri="{BB962C8B-B14F-4D97-AF65-F5344CB8AC3E}">
        <p14:creationId xmlns:p14="http://schemas.microsoft.com/office/powerpoint/2010/main" val="761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925ADE4-4162-59B9-96FE-699C83D1C801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7834794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NDE 3.5 in Action – Example 2:  High Performance Bearings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71C9A-59FF-B3C6-F389-30EEA0BCE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8" y="799295"/>
            <a:ext cx="7283583" cy="394527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C8EC908-DA3A-2AC2-618B-F802CF654947}"/>
              </a:ext>
            </a:extLst>
          </p:cNvPr>
          <p:cNvSpPr txBox="1">
            <a:spLocks/>
          </p:cNvSpPr>
          <p:nvPr/>
        </p:nvSpPr>
        <p:spPr>
          <a:xfrm>
            <a:off x="625638" y="407405"/>
            <a:ext cx="8266842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Screen from automated system: Operator is not normally present.  Bearing is rejected</a:t>
            </a:r>
            <a:endParaRPr lang="en-CA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925ADE4-4162-59B9-96FE-699C83D1C801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7834794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NDE 3.5 in Action – Example 2:  High Performance Bearings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71C9A-59FF-B3C6-F389-30EEA0BCE5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17549"/>
          <a:stretch/>
        </p:blipFill>
        <p:spPr>
          <a:xfrm>
            <a:off x="2483768" y="945280"/>
            <a:ext cx="6162070" cy="325293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C8EC908-DA3A-2AC2-618B-F802CF654947}"/>
              </a:ext>
            </a:extLst>
          </p:cNvPr>
          <p:cNvSpPr txBox="1">
            <a:spLocks/>
          </p:cNvSpPr>
          <p:nvPr/>
        </p:nvSpPr>
        <p:spPr>
          <a:xfrm>
            <a:off x="625638" y="407405"/>
            <a:ext cx="7834794" cy="537875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Screen of Geometric Gate setup.  </a:t>
            </a:r>
          </a:p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Gate settings are saved to database for retrieval during automated mode.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B2B5F3D-A429-C081-156B-0E0DE12DFAD9}"/>
              </a:ext>
            </a:extLst>
          </p:cNvPr>
          <p:cNvSpPr txBox="1">
            <a:spLocks/>
          </p:cNvSpPr>
          <p:nvPr/>
        </p:nvSpPr>
        <p:spPr>
          <a:xfrm>
            <a:off x="608594" y="1563638"/>
            <a:ext cx="3658330" cy="22025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t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en-CA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Analysis:</a:t>
            </a:r>
          </a:p>
          <a:p>
            <a:pPr marL="256032" lvl="1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3D Gates -  settings from database </a:t>
            </a:r>
          </a:p>
          <a:p>
            <a:pPr marL="256032" lvl="1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Analysis criteria from database</a:t>
            </a:r>
          </a:p>
          <a:p>
            <a:pPr marL="256032" lvl="1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Higher detection spec. in raceways</a:t>
            </a:r>
          </a:p>
          <a:p>
            <a:pPr marL="256032" lvl="1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Automated Accept / Reject sent to PLC</a:t>
            </a:r>
          </a:p>
          <a:p>
            <a:pPr marL="256032" lvl="1" indent="0">
              <a:buNone/>
            </a:pPr>
            <a:r>
              <a:rPr lang="en-CA" sz="1400" dirty="0">
                <a:solidFill>
                  <a:srgbClr val="002060"/>
                </a:solidFill>
              </a:rPr>
              <a:t>Data saved to cloud for follow-up analysis</a:t>
            </a:r>
          </a:p>
        </p:txBody>
      </p:sp>
      <p:sp>
        <p:nvSpPr>
          <p:cNvPr id="4" name="Callout: Line with Accent Bar 3">
            <a:extLst>
              <a:ext uri="{FF2B5EF4-FFF2-40B4-BE49-F238E27FC236}">
                <a16:creationId xmlns:a16="http://schemas.microsoft.com/office/drawing/2014/main" id="{77779030-3CCF-9766-3A76-1A65B63487AB}"/>
              </a:ext>
            </a:extLst>
          </p:cNvPr>
          <p:cNvSpPr/>
          <p:nvPr/>
        </p:nvSpPr>
        <p:spPr>
          <a:xfrm>
            <a:off x="7668344" y="3003798"/>
            <a:ext cx="977494" cy="432048"/>
          </a:xfrm>
          <a:prstGeom prst="accentCallout1">
            <a:avLst>
              <a:gd name="adj1" fmla="val 18750"/>
              <a:gd name="adj2" fmla="val -8333"/>
              <a:gd name="adj3" fmla="val -45204"/>
              <a:gd name="adj4" fmla="val -33931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Raceway</a:t>
            </a:r>
          </a:p>
          <a:p>
            <a:pPr algn="ctr"/>
            <a:r>
              <a:rPr lang="en-CA" sz="1400" dirty="0"/>
              <a:t>Gate</a:t>
            </a:r>
          </a:p>
        </p:txBody>
      </p:sp>
      <p:sp>
        <p:nvSpPr>
          <p:cNvPr id="9" name="Callout: Line with Accent Bar 8">
            <a:extLst>
              <a:ext uri="{FF2B5EF4-FFF2-40B4-BE49-F238E27FC236}">
                <a16:creationId xmlns:a16="http://schemas.microsoft.com/office/drawing/2014/main" id="{1B182589-4246-5F21-9219-15533A741493}"/>
              </a:ext>
            </a:extLst>
          </p:cNvPr>
          <p:cNvSpPr/>
          <p:nvPr/>
        </p:nvSpPr>
        <p:spPr>
          <a:xfrm>
            <a:off x="5364088" y="3003798"/>
            <a:ext cx="1266757" cy="432048"/>
          </a:xfrm>
          <a:prstGeom prst="accentCallout1">
            <a:avLst>
              <a:gd name="adj1" fmla="val 18750"/>
              <a:gd name="adj2" fmla="val -8333"/>
              <a:gd name="adj3" fmla="val -162230"/>
              <a:gd name="adj4" fmla="val 5694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Body (core) </a:t>
            </a:r>
          </a:p>
          <a:p>
            <a:pPr algn="ctr"/>
            <a:r>
              <a:rPr lang="en-CA" sz="1400" dirty="0"/>
              <a:t>Gate</a:t>
            </a:r>
          </a:p>
        </p:txBody>
      </p:sp>
    </p:spTree>
    <p:extLst>
      <p:ext uri="{BB962C8B-B14F-4D97-AF65-F5344CB8AC3E}">
        <p14:creationId xmlns:p14="http://schemas.microsoft.com/office/powerpoint/2010/main" val="377195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925ADE4-4162-59B9-96FE-699C83D1C801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7834794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NDE 3.5 in Action – Example 3:  Aerospace Metals Billet Inspection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43123-9855-CB20-67E5-D5E5E911C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3" t="26200" r="25427"/>
          <a:stretch/>
        </p:blipFill>
        <p:spPr>
          <a:xfrm>
            <a:off x="625638" y="555526"/>
            <a:ext cx="2952328" cy="3795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6DCBA9-9788-74A4-1D9B-00192005F0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5200" b="15400"/>
          <a:stretch/>
        </p:blipFill>
        <p:spPr>
          <a:xfrm>
            <a:off x="4933366" y="504056"/>
            <a:ext cx="3584996" cy="4083918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553EE73-98CA-6995-7481-B8056D6C4939}"/>
              </a:ext>
            </a:extLst>
          </p:cNvPr>
          <p:cNvSpPr txBox="1">
            <a:spLocks/>
          </p:cNvSpPr>
          <p:nvPr/>
        </p:nvSpPr>
        <p:spPr>
          <a:xfrm>
            <a:off x="628209" y="2859782"/>
            <a:ext cx="3995448" cy="20162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t" anchorCtr="0"/>
          <a:lstStyle>
            <a:defPPr>
              <a:defRPr lang="en-US"/>
            </a:defPPr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400">
                <a:solidFill>
                  <a:srgbClr val="002060"/>
                </a:solidFill>
              </a:defRPr>
            </a:lvl1pPr>
            <a:lvl2pPr marL="256032" lvl="1" indent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rgbClr val="002060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US" dirty="0"/>
              <a:t>Barcode to query factory MRP database</a:t>
            </a:r>
          </a:p>
          <a:p>
            <a:r>
              <a:rPr lang="en-US" dirty="0"/>
              <a:t>From factory database: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Setup Requirements – Instruments &amp; Scan settings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Calibration specimen and requirements </a:t>
            </a:r>
            <a:endParaRPr lang="en-US" dirty="0"/>
          </a:p>
          <a:p>
            <a:r>
              <a:rPr lang="en-US" dirty="0"/>
              <a:t>Automated Inspection</a:t>
            </a:r>
          </a:p>
          <a:p>
            <a:pPr lvl="1"/>
            <a:r>
              <a:rPr lang="en-US" dirty="0"/>
              <a:t>Calibration &amp; Fitness for Use Reporting</a:t>
            </a:r>
          </a:p>
          <a:p>
            <a:pPr lvl="1"/>
            <a:r>
              <a:rPr lang="en-US" dirty="0"/>
              <a:t>Scanning &amp; data saving with embedded metadata</a:t>
            </a:r>
          </a:p>
          <a:p>
            <a:pPr lvl="1"/>
            <a:r>
              <a:rPr lang="en-US" dirty="0"/>
              <a:t>Turned shafts: all faces scanned in one operation</a:t>
            </a:r>
          </a:p>
        </p:txBody>
      </p:sp>
    </p:spTree>
    <p:extLst>
      <p:ext uri="{BB962C8B-B14F-4D97-AF65-F5344CB8AC3E}">
        <p14:creationId xmlns:p14="http://schemas.microsoft.com/office/powerpoint/2010/main" val="37486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925ADE4-4162-59B9-96FE-699C83D1C801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7834794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NDE 3.5 in Action – Example 3:  Aerospace Metals Billet Inspection</a:t>
            </a:r>
            <a:endParaRPr lang="en-CA" sz="1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48845-74C7-60F8-EBBB-A3CC2EC63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7996"/>
            <a:ext cx="5779148" cy="422600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F130AB7-60DD-126C-9599-D2A30577C110}"/>
              </a:ext>
            </a:extLst>
          </p:cNvPr>
          <p:cNvSpPr txBox="1">
            <a:spLocks/>
          </p:cNvSpPr>
          <p:nvPr/>
        </p:nvSpPr>
        <p:spPr>
          <a:xfrm>
            <a:off x="5076056" y="699542"/>
            <a:ext cx="3779912" cy="30018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t" anchorCtr="0"/>
          <a:lstStyle>
            <a:defPPr>
              <a:defRPr lang="en-US"/>
            </a:defPPr>
            <a:lvl1pPr indent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400">
                <a:solidFill>
                  <a:srgbClr val="002060"/>
                </a:solidFill>
              </a:defRPr>
            </a:lvl1pPr>
            <a:lvl2pPr marL="256032" lvl="1" indent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>
                <a:solidFill>
                  <a:srgbClr val="002060"/>
                </a:solidFill>
              </a:defRPr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US" dirty="0"/>
              <a:t>Semi-Automated Analysis </a:t>
            </a:r>
          </a:p>
          <a:p>
            <a:pPr lvl="1"/>
            <a:r>
              <a:rPr lang="en-US" dirty="0"/>
              <a:t>Clusters are automatically detected &amp; tabulated</a:t>
            </a:r>
          </a:p>
          <a:p>
            <a:pPr lvl="1"/>
            <a:r>
              <a:rPr lang="en-US" dirty="0"/>
              <a:t>Human Analyst: classification and judgement</a:t>
            </a:r>
          </a:p>
          <a:p>
            <a:r>
              <a:rPr lang="en-US" dirty="0"/>
              <a:t>Automated Reporting</a:t>
            </a:r>
          </a:p>
          <a:p>
            <a:pPr lvl="1"/>
            <a:r>
              <a:rPr lang="en-US" dirty="0"/>
              <a:t>1-button upload of all assessments and data files</a:t>
            </a:r>
          </a:p>
          <a:p>
            <a:r>
              <a:rPr lang="en-US" dirty="0"/>
              <a:t>To factory database </a:t>
            </a:r>
          </a:p>
          <a:p>
            <a:pPr lvl="1"/>
            <a:r>
              <a:rPr lang="en-US" dirty="0"/>
              <a:t>Inspection Status: Completed</a:t>
            </a:r>
          </a:p>
          <a:p>
            <a:pPr lvl="1"/>
            <a:r>
              <a:rPr lang="en-US" dirty="0"/>
              <a:t>Inspection Verdict:  Release / Hold for follow-up</a:t>
            </a:r>
          </a:p>
          <a:p>
            <a:pPr lvl="1"/>
            <a:r>
              <a:rPr lang="en-US" dirty="0"/>
              <a:t>Inspection Data Files: C-Scans, tabulated indications, </a:t>
            </a:r>
          </a:p>
          <a:p>
            <a:pPr lvl="1"/>
            <a:r>
              <a:rPr lang="en-US" dirty="0"/>
              <a:t>Inspection Results: PDF report, Excel file (indications tables)</a:t>
            </a:r>
          </a:p>
        </p:txBody>
      </p:sp>
    </p:spTree>
    <p:extLst>
      <p:ext uri="{BB962C8B-B14F-4D97-AF65-F5344CB8AC3E}">
        <p14:creationId xmlns:p14="http://schemas.microsoft.com/office/powerpoint/2010/main" val="96069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20" y="213767"/>
            <a:ext cx="1920240" cy="971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4338" y="699542"/>
            <a:ext cx="307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002060"/>
                </a:solidFill>
              </a:rPr>
              <a:t>Thank You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194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086100" algn="ctr"/>
              </a:tabLst>
            </a:pPr>
            <a:r>
              <a:rPr lang="en-US" dirty="0"/>
              <a:t>UTEX Scientific Instruments Inc.  ©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0089E-BE87-7C2B-5A46-7FDC7F19BC72}"/>
              </a:ext>
            </a:extLst>
          </p:cNvPr>
          <p:cNvSpPr txBox="1"/>
          <p:nvPr/>
        </p:nvSpPr>
        <p:spPr>
          <a:xfrm>
            <a:off x="774338" y="1802274"/>
            <a:ext cx="307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002060"/>
                </a:solidFill>
              </a:rPr>
              <a:t>Questions 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3676-3903-82EB-7057-59938AD88F58}"/>
              </a:ext>
            </a:extLst>
          </p:cNvPr>
          <p:cNvSpPr txBox="1"/>
          <p:nvPr/>
        </p:nvSpPr>
        <p:spPr>
          <a:xfrm>
            <a:off x="7033583" y="1407428"/>
            <a:ext cx="1540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www.utex.com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62B5E-0913-E3E5-92E3-16CEFB2B2531}"/>
              </a:ext>
            </a:extLst>
          </p:cNvPr>
          <p:cNvSpPr txBox="1"/>
          <p:nvPr/>
        </p:nvSpPr>
        <p:spPr>
          <a:xfrm>
            <a:off x="6804248" y="1707654"/>
            <a:ext cx="199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dseto@utex.com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5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4614F-0F28-C965-361F-3E7D50AD313A}"/>
              </a:ext>
            </a:extLst>
          </p:cNvPr>
          <p:cNvSpPr txBox="1"/>
          <p:nvPr/>
        </p:nvSpPr>
        <p:spPr>
          <a:xfrm>
            <a:off x="774338" y="1802274"/>
            <a:ext cx="307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002060"/>
                </a:solidFill>
              </a:rPr>
              <a:t>Extras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826D-97D4-21C5-625D-B85B47E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85289"/>
            <a:ext cx="7427168" cy="29729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Why NDE 3.5 ?  A Case in Point</a:t>
            </a:r>
          </a:p>
          <a:p>
            <a:pPr>
              <a:spcAft>
                <a:spcPts val="600"/>
              </a:spcAft>
            </a:pPr>
            <a:r>
              <a:rPr lang="en-US" dirty="0"/>
              <a:t>NDE 3.5: Slightly Better Automation</a:t>
            </a:r>
          </a:p>
          <a:p>
            <a:pPr>
              <a:spcAft>
                <a:spcPts val="600"/>
              </a:spcAft>
            </a:pPr>
            <a:r>
              <a:rPr lang="en-US" dirty="0"/>
              <a:t>Small steps – but not half measures</a:t>
            </a:r>
          </a:p>
          <a:p>
            <a:pPr>
              <a:spcAft>
                <a:spcPts val="600"/>
              </a:spcAft>
            </a:pPr>
            <a:r>
              <a:rPr lang="en-US" dirty="0"/>
              <a:t>Examples of NDE 3.5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7244B-E5BB-919B-7AE5-75465001DE76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4022429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Agenda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3FC6DDB-8D33-DF67-3A64-A28BC705C46D}"/>
              </a:ext>
            </a:extLst>
          </p:cNvPr>
          <p:cNvSpPr/>
          <p:nvPr/>
        </p:nvSpPr>
        <p:spPr>
          <a:xfrm>
            <a:off x="2133747" y="2284019"/>
            <a:ext cx="1154444" cy="962631"/>
          </a:xfrm>
          <a:prstGeom prst="hexagon">
            <a:avLst>
              <a:gd name="adj" fmla="val 3030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Digital Twin</a:t>
            </a:r>
            <a:endParaRPr lang="en-CA" sz="1200" b="1" dirty="0">
              <a:solidFill>
                <a:srgbClr val="002060"/>
              </a:solidFill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C7E5C6D-A257-B957-B756-ACCE3E206BA7}"/>
              </a:ext>
            </a:extLst>
          </p:cNvPr>
          <p:cNvSpPr>
            <a:spLocks noChangeAspect="1"/>
          </p:cNvSpPr>
          <p:nvPr/>
        </p:nvSpPr>
        <p:spPr>
          <a:xfrm>
            <a:off x="3056027" y="2830743"/>
            <a:ext cx="1154444" cy="962631"/>
          </a:xfrm>
          <a:prstGeom prst="hexagon">
            <a:avLst>
              <a:gd name="adj" fmla="val 30375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Remotely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Managed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Asset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E7B49F-01AC-8DBA-CE12-70DE674C42EB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4022429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Industry 4.0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D6C96D8-F38E-E1EC-6092-B983C76454DF}"/>
              </a:ext>
            </a:extLst>
          </p:cNvPr>
          <p:cNvSpPr txBox="1">
            <a:spLocks/>
          </p:cNvSpPr>
          <p:nvPr/>
        </p:nvSpPr>
        <p:spPr>
          <a:xfrm>
            <a:off x="5740030" y="325036"/>
            <a:ext cx="3187458" cy="27363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Examples: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</a:rPr>
              <a:t>Commercial Aircraft and engines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</a:rPr>
              <a:t>Power Generation Plants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</a:rPr>
              <a:t>Power Generation Grid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</a:rPr>
              <a:t>Oil and Gas assets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DA7C97-E0EB-A304-CE00-2D32C8852543}"/>
              </a:ext>
            </a:extLst>
          </p:cNvPr>
          <p:cNvSpPr txBox="1">
            <a:spLocks/>
          </p:cNvSpPr>
          <p:nvPr/>
        </p:nvSpPr>
        <p:spPr>
          <a:xfrm>
            <a:off x="549571" y="668282"/>
            <a:ext cx="3187458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Real Time Asset Management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B53D546-531F-AEBC-5B97-78C2F66197E1}"/>
              </a:ext>
            </a:extLst>
          </p:cNvPr>
          <p:cNvSpPr>
            <a:spLocks noChangeAspect="1"/>
          </p:cNvSpPr>
          <p:nvPr/>
        </p:nvSpPr>
        <p:spPr>
          <a:xfrm>
            <a:off x="2133747" y="3363838"/>
            <a:ext cx="1154444" cy="962631"/>
          </a:xfrm>
          <a:prstGeom prst="hexagon">
            <a:avLst>
              <a:gd name="adj" fmla="val 30707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IIoT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01FCABA-EE09-0A3A-1394-989BAA48B97E}"/>
              </a:ext>
            </a:extLst>
          </p:cNvPr>
          <p:cNvSpPr>
            <a:spLocks noChangeAspect="1"/>
          </p:cNvSpPr>
          <p:nvPr/>
        </p:nvSpPr>
        <p:spPr>
          <a:xfrm>
            <a:off x="1186135" y="2830743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Data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</a:rPr>
              <a:t>In The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Cloud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4E11823-E626-E7FC-4A17-6F18C351E70E}"/>
              </a:ext>
            </a:extLst>
          </p:cNvPr>
          <p:cNvSpPr>
            <a:spLocks noChangeAspect="1"/>
          </p:cNvSpPr>
          <p:nvPr/>
        </p:nvSpPr>
        <p:spPr>
          <a:xfrm>
            <a:off x="1190540" y="1791168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Apps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In The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Cloud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1755809-FCDB-B353-3B1E-3D9ECD5F4ECC}"/>
              </a:ext>
            </a:extLst>
          </p:cNvPr>
          <p:cNvSpPr>
            <a:spLocks noChangeAspect="1"/>
          </p:cNvSpPr>
          <p:nvPr/>
        </p:nvSpPr>
        <p:spPr>
          <a:xfrm>
            <a:off x="2133747" y="1262864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Machine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Learning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CAF4AF0-8989-8973-7015-6DBAA9AB526A}"/>
              </a:ext>
            </a:extLst>
          </p:cNvPr>
          <p:cNvSpPr>
            <a:spLocks noChangeAspect="1"/>
          </p:cNvSpPr>
          <p:nvPr/>
        </p:nvSpPr>
        <p:spPr>
          <a:xfrm>
            <a:off x="3056027" y="1791168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Big Data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801674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3FC6DDB-8D33-DF67-3A64-A28BC705C46D}"/>
              </a:ext>
            </a:extLst>
          </p:cNvPr>
          <p:cNvSpPr/>
          <p:nvPr/>
        </p:nvSpPr>
        <p:spPr>
          <a:xfrm>
            <a:off x="1682422" y="2067695"/>
            <a:ext cx="1244395" cy="962631"/>
          </a:xfrm>
          <a:prstGeom prst="hexagon">
            <a:avLst>
              <a:gd name="adj" fmla="val 3030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Digital Twins</a:t>
            </a:r>
            <a:endParaRPr lang="en-CA" sz="1200" b="1" dirty="0">
              <a:solidFill>
                <a:srgbClr val="002060"/>
              </a:solidFill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C7E5C6D-A257-B957-B756-ACCE3E206BA7}"/>
              </a:ext>
            </a:extLst>
          </p:cNvPr>
          <p:cNvSpPr>
            <a:spLocks noChangeAspect="1"/>
          </p:cNvSpPr>
          <p:nvPr/>
        </p:nvSpPr>
        <p:spPr>
          <a:xfrm>
            <a:off x="759531" y="3564723"/>
            <a:ext cx="1154444" cy="962631"/>
          </a:xfrm>
          <a:prstGeom prst="hexagon">
            <a:avLst>
              <a:gd name="adj" fmla="val 30375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Remotely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Managed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Operation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AE7B49F-01AC-8DBA-CE12-70DE674C42EB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4022429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Industry 4.0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D6C96D8-F38E-E1EC-6092-B983C76454DF}"/>
              </a:ext>
            </a:extLst>
          </p:cNvPr>
          <p:cNvSpPr txBox="1">
            <a:spLocks/>
          </p:cNvSpPr>
          <p:nvPr/>
        </p:nvSpPr>
        <p:spPr>
          <a:xfrm>
            <a:off x="5148065" y="325036"/>
            <a:ext cx="3779424" cy="361486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Convergent Technologies</a:t>
            </a:r>
            <a:r>
              <a:rPr lang="en-US" sz="1600" dirty="0">
                <a:solidFill>
                  <a:srgbClr val="00206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</a:rPr>
              <a:t>*IIoT  = Industrial Internet of Things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</a:rPr>
              <a:t>Fully Automated Machines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Local Machine Learning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</a:rPr>
              <a:t>Digital Twins – Cyber-Physical Systems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</a:rPr>
              <a:t>Big Data Analytics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Machine Learning (AI)</a:t>
            </a:r>
          </a:p>
          <a:p>
            <a:pPr>
              <a:spcAft>
                <a:spcPts val="600"/>
              </a:spcAft>
            </a:pP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DA7C97-E0EB-A304-CE00-2D32C8852543}"/>
              </a:ext>
            </a:extLst>
          </p:cNvPr>
          <p:cNvSpPr txBox="1">
            <a:spLocks/>
          </p:cNvSpPr>
          <p:nvPr/>
        </p:nvSpPr>
        <p:spPr>
          <a:xfrm>
            <a:off x="549570" y="668282"/>
            <a:ext cx="4177591" cy="67933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Convergence and Integration of </a:t>
            </a:r>
          </a:p>
          <a:p>
            <a:pPr marL="109728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Digital Technologies via Networks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DB53D546-531F-AEBC-5B97-78C2F66197E1}"/>
              </a:ext>
            </a:extLst>
          </p:cNvPr>
          <p:cNvSpPr>
            <a:spLocks noChangeAspect="1"/>
          </p:cNvSpPr>
          <p:nvPr/>
        </p:nvSpPr>
        <p:spPr>
          <a:xfrm>
            <a:off x="2695264" y="2571750"/>
            <a:ext cx="1154444" cy="962631"/>
          </a:xfrm>
          <a:prstGeom prst="hexagon">
            <a:avLst>
              <a:gd name="adj" fmla="val 30707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IIoT*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D01FCABA-EE09-0A3A-1394-989BAA48B97E}"/>
              </a:ext>
            </a:extLst>
          </p:cNvPr>
          <p:cNvSpPr>
            <a:spLocks noChangeAspect="1"/>
          </p:cNvSpPr>
          <p:nvPr/>
        </p:nvSpPr>
        <p:spPr>
          <a:xfrm>
            <a:off x="757754" y="2571750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Data</a:t>
            </a:r>
            <a:br>
              <a:rPr lang="en-US" sz="1200" b="1" dirty="0">
                <a:solidFill>
                  <a:srgbClr val="002060"/>
                </a:solidFill>
              </a:rPr>
            </a:br>
            <a:r>
              <a:rPr lang="en-US" sz="1200" b="1" dirty="0">
                <a:solidFill>
                  <a:srgbClr val="002060"/>
                </a:solidFill>
              </a:rPr>
              <a:t>In The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Cloud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4E11823-E626-E7FC-4A17-6F18C351E70E}"/>
              </a:ext>
            </a:extLst>
          </p:cNvPr>
          <p:cNvSpPr>
            <a:spLocks noChangeAspect="1"/>
          </p:cNvSpPr>
          <p:nvPr/>
        </p:nvSpPr>
        <p:spPr>
          <a:xfrm>
            <a:off x="751785" y="1571209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Apps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In The 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Cloud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1755809-FCDB-B353-3B1E-3D9ECD5F4ECC}"/>
              </a:ext>
            </a:extLst>
          </p:cNvPr>
          <p:cNvSpPr>
            <a:spLocks noChangeAspect="1"/>
          </p:cNvSpPr>
          <p:nvPr/>
        </p:nvSpPr>
        <p:spPr>
          <a:xfrm>
            <a:off x="2664068" y="1531102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Machine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Learning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CAF4AF0-8989-8973-7015-6DBAA9AB526A}"/>
              </a:ext>
            </a:extLst>
          </p:cNvPr>
          <p:cNvSpPr>
            <a:spLocks noChangeAspect="1"/>
          </p:cNvSpPr>
          <p:nvPr/>
        </p:nvSpPr>
        <p:spPr>
          <a:xfrm>
            <a:off x="3572718" y="2022213"/>
            <a:ext cx="1154444" cy="962631"/>
          </a:xfrm>
          <a:prstGeom prst="hexagon">
            <a:avLst>
              <a:gd name="adj" fmla="val 31371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Big Data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Analytics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1AB9C4D-5086-F27C-D47B-080C27382D12}"/>
              </a:ext>
            </a:extLst>
          </p:cNvPr>
          <p:cNvSpPr>
            <a:spLocks noChangeAspect="1"/>
          </p:cNvSpPr>
          <p:nvPr/>
        </p:nvSpPr>
        <p:spPr>
          <a:xfrm>
            <a:off x="2841492" y="3702914"/>
            <a:ext cx="1154444" cy="957068"/>
          </a:xfrm>
          <a:prstGeom prst="hexagon">
            <a:avLst>
              <a:gd name="adj" fmla="val 30316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NDE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CDF5D9DD-26CE-EF35-D6B8-EC6C60A58468}"/>
              </a:ext>
            </a:extLst>
          </p:cNvPr>
          <p:cNvSpPr>
            <a:spLocks noChangeAspect="1"/>
          </p:cNvSpPr>
          <p:nvPr/>
        </p:nvSpPr>
        <p:spPr>
          <a:xfrm>
            <a:off x="1682422" y="3060668"/>
            <a:ext cx="1244395" cy="962631"/>
          </a:xfrm>
          <a:prstGeom prst="hexagon">
            <a:avLst>
              <a:gd name="adj" fmla="val 30375"/>
              <a:gd name="vf" fmla="val 115470"/>
            </a:avLst>
          </a:prstGeom>
          <a:gradFill>
            <a:gsLst>
              <a:gs pos="0">
                <a:schemeClr val="accent1">
                  <a:tint val="62000"/>
                  <a:satMod val="180000"/>
                </a:schemeClr>
              </a:gs>
              <a:gs pos="51000">
                <a:schemeClr val="accent1">
                  <a:tint val="32000"/>
                  <a:satMod val="250000"/>
                </a:schemeClr>
              </a:gs>
              <a:gs pos="77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Automated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</a:rPr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157225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826D-97D4-21C5-625D-B85B47E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71551"/>
            <a:ext cx="8003232" cy="3312368"/>
          </a:xfrm>
        </p:spPr>
        <p:txBody>
          <a:bodyPr/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400" dirty="0"/>
              <a:t>Hanlon’s Razor*</a:t>
            </a:r>
          </a:p>
          <a:p>
            <a:pPr marL="393192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/>
              <a:t>Do not ascribe to malice, that which is adequately explained by incompetence.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/>
              <a:t>The end results of both malice and incompetence are equally problematic for our goals in NDE. 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/>
              <a:t>NDE 3.5  </a:t>
            </a:r>
            <a:r>
              <a:rPr lang="en-US" sz="2000" dirty="0">
                <a:sym typeface="Wingdings" panose="05000000000000000000" pitchFamily="2" charset="2"/>
              </a:rPr>
              <a:t>helps to prevent both of these causes.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7244B-E5BB-919B-7AE5-75465001DE76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6902749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Why NDE 3.5 ?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D8994-75CD-98FF-6FC5-6925F1A658E5}"/>
              </a:ext>
            </a:extLst>
          </p:cNvPr>
          <p:cNvSpPr txBox="1"/>
          <p:nvPr/>
        </p:nvSpPr>
        <p:spPr>
          <a:xfrm>
            <a:off x="685121" y="4398681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*aphorism also attributed to Napoleon, David Hume, J.W von Goethe</a:t>
            </a:r>
          </a:p>
        </p:txBody>
      </p:sp>
    </p:spTree>
    <p:extLst>
      <p:ext uri="{BB962C8B-B14F-4D97-AF65-F5344CB8AC3E}">
        <p14:creationId xmlns:p14="http://schemas.microsoft.com/office/powerpoint/2010/main" val="268112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3826D-97D4-21C5-625D-B85B47EA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40478"/>
            <a:ext cx="8003232" cy="358745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002060"/>
                </a:solidFill>
              </a:rPr>
              <a:t>Why strive for NDE 3.5 or even NDE 4.0 ?</a:t>
            </a: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Why do NDE at all?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to improve safety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to provide assurance and confidence in quality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to improve manufacturing quality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Prior methods are demonstrably inadequate: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Paper records, images on local disc drives, etc.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No database integration, no integration with manufacturing MRP / ERP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/>
              <a:t>Poor traceability, no true audit capability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NDE 3.5  </a:t>
            </a:r>
            <a:r>
              <a:rPr lang="en-US" sz="2000" dirty="0">
                <a:sym typeface="Wingdings" panose="05000000000000000000" pitchFamily="2" charset="2"/>
              </a:rPr>
              <a:t> NDE 4.0 helps us achieve the core goals of NDE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7244B-E5BB-919B-7AE5-75465001DE76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7838853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Why Automate NDE ?  </a:t>
            </a:r>
            <a:endParaRPr lang="en-C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AE7B49F-01AC-8DBA-CE12-70DE674C42EB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7550821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What is NDE 3.5 ?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DA7C97-E0EB-A304-CE00-2D32C8852543}"/>
              </a:ext>
            </a:extLst>
          </p:cNvPr>
          <p:cNvSpPr txBox="1">
            <a:spLocks/>
          </p:cNvSpPr>
          <p:nvPr/>
        </p:nvSpPr>
        <p:spPr>
          <a:xfrm>
            <a:off x="549570" y="668282"/>
            <a:ext cx="8198894" cy="413571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NDE 3.0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Digital NDE : C-Scans,  image files,  etc.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Stand alone inspection systems with local storage of data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NDE not tightly integrated within manufacturing planning and scheduling</a:t>
            </a:r>
          </a:p>
          <a:p>
            <a:pPr marL="109728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NDE 3.5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Existing NDE systems, slightly better integrated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Automation the entire NDE process, not just the scanning part</a:t>
            </a:r>
          </a:p>
          <a:p>
            <a:pPr marL="109728" indent="0">
              <a:buNone/>
            </a:pPr>
            <a:r>
              <a:rPr lang="en-CA" sz="1800" dirty="0">
                <a:solidFill>
                  <a:srgbClr val="002060"/>
                </a:solidFill>
              </a:rPr>
              <a:t>NDE 4.0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Fully automated NDE, in every conceivable way 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Tightly integrated within company and global data ecosystems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Complete fluidity of data, and metadata from NDE systems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Remote management of systems via Digital Twins</a:t>
            </a:r>
          </a:p>
          <a:p>
            <a:pPr marL="537210" lvl="1" indent="-171450"/>
            <a:r>
              <a:rPr lang="en-CA" sz="1600" dirty="0">
                <a:solidFill>
                  <a:srgbClr val="002060"/>
                </a:solidFill>
              </a:rPr>
              <a:t>Machine Learning, Big Data Analytics,  </a:t>
            </a:r>
          </a:p>
          <a:p>
            <a:pPr marL="109728" indent="0">
              <a:buNone/>
            </a:pPr>
            <a:endParaRPr lang="en-C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5DB383-F581-870A-9638-C977BB32C126}"/>
              </a:ext>
            </a:extLst>
          </p:cNvPr>
          <p:cNvSpPr/>
          <p:nvPr/>
        </p:nvSpPr>
        <p:spPr>
          <a:xfrm>
            <a:off x="2115506" y="539086"/>
            <a:ext cx="1044000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Analysis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9460F8-B90C-0A5B-C6A1-E38C72AFC4F1}"/>
              </a:ext>
            </a:extLst>
          </p:cNvPr>
          <p:cNvSpPr/>
          <p:nvPr/>
        </p:nvSpPr>
        <p:spPr>
          <a:xfrm>
            <a:off x="984611" y="972633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Scanning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9F3634-BE3D-06FD-A673-0FC9B0EC2AE2}"/>
              </a:ext>
            </a:extLst>
          </p:cNvPr>
          <p:cNvSpPr/>
          <p:nvPr/>
        </p:nvSpPr>
        <p:spPr>
          <a:xfrm>
            <a:off x="984611" y="1414400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Scanning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B93D1E-0138-E63C-A71A-A2F3F8596A96}"/>
              </a:ext>
            </a:extLst>
          </p:cNvPr>
          <p:cNvSpPr/>
          <p:nvPr/>
        </p:nvSpPr>
        <p:spPr>
          <a:xfrm>
            <a:off x="2119130" y="972633"/>
            <a:ext cx="1044000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Analysis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73EC2C-A977-14C9-28AD-48C9F748FFF6}"/>
              </a:ext>
            </a:extLst>
          </p:cNvPr>
          <p:cNvSpPr/>
          <p:nvPr/>
        </p:nvSpPr>
        <p:spPr>
          <a:xfrm>
            <a:off x="2119130" y="1414400"/>
            <a:ext cx="1044000" cy="360000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Recording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DA9927-7483-B09C-53BF-E949D05DBEDC}"/>
              </a:ext>
            </a:extLst>
          </p:cNvPr>
          <p:cNvSpPr/>
          <p:nvPr/>
        </p:nvSpPr>
        <p:spPr>
          <a:xfrm>
            <a:off x="3256911" y="1414400"/>
            <a:ext cx="1044000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3BE4289-EF03-3B37-7D6A-069FC4043DE7}"/>
              </a:ext>
            </a:extLst>
          </p:cNvPr>
          <p:cNvSpPr/>
          <p:nvPr/>
        </p:nvSpPr>
        <p:spPr>
          <a:xfrm>
            <a:off x="7830311" y="343342"/>
            <a:ext cx="1008112" cy="325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Manual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3DB7EC-0614-6A3B-7D58-CFAEAF1F05CB}"/>
              </a:ext>
            </a:extLst>
          </p:cNvPr>
          <p:cNvSpPr/>
          <p:nvPr/>
        </p:nvSpPr>
        <p:spPr>
          <a:xfrm>
            <a:off x="7830311" y="738359"/>
            <a:ext cx="1008112" cy="325063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New Idea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30FFE8B-5FD5-D925-F2B2-D63B73824769}"/>
              </a:ext>
            </a:extLst>
          </p:cNvPr>
          <p:cNvSpPr/>
          <p:nvPr/>
        </p:nvSpPr>
        <p:spPr>
          <a:xfrm>
            <a:off x="7830311" y="1135430"/>
            <a:ext cx="1008112" cy="32506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Automated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43C85-6387-3DFF-0068-AD0BDB9933A0}"/>
              </a:ext>
            </a:extLst>
          </p:cNvPr>
          <p:cNvSpPr txBox="1"/>
          <p:nvPr/>
        </p:nvSpPr>
        <p:spPr>
          <a:xfrm>
            <a:off x="3156244" y="57957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Hand held flaw detectors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269C24-C281-43CC-D2ED-602B402C7781}"/>
              </a:ext>
            </a:extLst>
          </p:cNvPr>
          <p:cNvSpPr txBox="1"/>
          <p:nvPr/>
        </p:nvSpPr>
        <p:spPr>
          <a:xfrm>
            <a:off x="3249485" y="1012634"/>
            <a:ext cx="288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Scanning Machines with Stop on Defect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2B21AD-4464-95E8-5230-9899DCA06CBB}"/>
              </a:ext>
            </a:extLst>
          </p:cNvPr>
          <p:cNvSpPr txBox="1"/>
          <p:nvPr/>
        </p:nvSpPr>
        <p:spPr>
          <a:xfrm>
            <a:off x="5489935" y="1884371"/>
            <a:ext cx="288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C-Scans </a:t>
            </a:r>
            <a:r>
              <a:rPr lang="en-CA" sz="1200" dirty="0">
                <a:sym typeface="Wingdings" panose="05000000000000000000" pitchFamily="2" charset="2"/>
              </a:rPr>
              <a:t></a:t>
            </a:r>
            <a:r>
              <a:rPr lang="en-CA" sz="1200" dirty="0"/>
              <a:t> Image Files, PDF, etc.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BFD20BA-E168-2D3D-CDF7-E63EC8A88634}"/>
              </a:ext>
            </a:extLst>
          </p:cNvPr>
          <p:cNvSpPr txBox="1">
            <a:spLocks/>
          </p:cNvSpPr>
          <p:nvPr/>
        </p:nvSpPr>
        <p:spPr>
          <a:xfrm>
            <a:off x="625638" y="141257"/>
            <a:ext cx="3946362" cy="295313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Evolution of NDE Process Automation</a:t>
            </a:r>
            <a:endParaRPr lang="en-CA" sz="1800" dirty="0">
              <a:solidFill>
                <a:srgbClr val="002060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EB54CC5-CE23-9EB8-E4F8-CC07FD85D65F}"/>
              </a:ext>
            </a:extLst>
          </p:cNvPr>
          <p:cNvSpPr/>
          <p:nvPr/>
        </p:nvSpPr>
        <p:spPr>
          <a:xfrm>
            <a:off x="809415" y="467078"/>
            <a:ext cx="135787" cy="925070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E0B1181-9679-B884-8D1B-DCD88017465B}"/>
              </a:ext>
            </a:extLst>
          </p:cNvPr>
          <p:cNvSpPr/>
          <p:nvPr/>
        </p:nvSpPr>
        <p:spPr>
          <a:xfrm>
            <a:off x="984611" y="184794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Scanning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5433146-AB83-B0E5-22DE-173DAEF57B95}"/>
              </a:ext>
            </a:extLst>
          </p:cNvPr>
          <p:cNvSpPr/>
          <p:nvPr/>
        </p:nvSpPr>
        <p:spPr>
          <a:xfrm>
            <a:off x="2119130" y="184794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Recording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7390266-D70E-6721-231F-0ADDBEBD8C53}"/>
              </a:ext>
            </a:extLst>
          </p:cNvPr>
          <p:cNvSpPr/>
          <p:nvPr/>
        </p:nvSpPr>
        <p:spPr>
          <a:xfrm>
            <a:off x="3256911" y="1847947"/>
            <a:ext cx="1044000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Analysis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AF2D8DF-563C-4D3B-6147-3B0BA2E0DBB8}"/>
              </a:ext>
            </a:extLst>
          </p:cNvPr>
          <p:cNvSpPr/>
          <p:nvPr/>
        </p:nvSpPr>
        <p:spPr>
          <a:xfrm>
            <a:off x="4408651" y="1847947"/>
            <a:ext cx="1044000" cy="360000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Reporting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EFEE3096-DE40-C366-0EF6-426ED070971B}"/>
              </a:ext>
            </a:extLst>
          </p:cNvPr>
          <p:cNvSpPr txBox="1">
            <a:spLocks/>
          </p:cNvSpPr>
          <p:nvPr/>
        </p:nvSpPr>
        <p:spPr>
          <a:xfrm>
            <a:off x="521492" y="840358"/>
            <a:ext cx="274032" cy="234299"/>
          </a:xfrm>
          <a:prstGeom prst="rect">
            <a:avLst/>
          </a:prstGeom>
        </p:spPr>
        <p:txBody>
          <a:bodyPr lIns="7200" tIns="7200" rIns="7200" bIns="7200" anchor="ctr" anchorCtr="0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2060"/>
                </a:solidFill>
              </a:rPr>
              <a:t>1.0</a:t>
            </a:r>
            <a:endParaRPr lang="en-CA" sz="1400" dirty="0">
              <a:solidFill>
                <a:srgbClr val="002060"/>
              </a:solidFill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1D13920C-8E3D-3674-182A-AA1E7AC24ED7}"/>
              </a:ext>
            </a:extLst>
          </p:cNvPr>
          <p:cNvSpPr txBox="1">
            <a:spLocks/>
          </p:cNvSpPr>
          <p:nvPr/>
        </p:nvSpPr>
        <p:spPr>
          <a:xfrm>
            <a:off x="521492" y="1512979"/>
            <a:ext cx="287923" cy="234299"/>
          </a:xfrm>
          <a:prstGeom prst="rect">
            <a:avLst/>
          </a:prstGeom>
        </p:spPr>
        <p:txBody>
          <a:bodyPr lIns="7200" tIns="7200" rIns="7200" bIns="7200" anchor="ctr" anchorCtr="0"/>
          <a:lstStyle>
            <a:defPPr>
              <a:defRPr lang="en-US"/>
            </a:defPPr>
            <a:lvl1pPr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400">
                <a:solidFill>
                  <a:srgbClr val="002060"/>
                </a:solidFill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US" dirty="0"/>
              <a:t>2.0</a:t>
            </a:r>
            <a:endParaRPr lang="en-CA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E115D16F-278A-C407-05E5-0FC1CEC77B81}"/>
              </a:ext>
            </a:extLst>
          </p:cNvPr>
          <p:cNvSpPr txBox="1">
            <a:spLocks/>
          </p:cNvSpPr>
          <p:nvPr/>
        </p:nvSpPr>
        <p:spPr>
          <a:xfrm>
            <a:off x="521492" y="1914520"/>
            <a:ext cx="287923" cy="234299"/>
          </a:xfrm>
          <a:prstGeom prst="rect">
            <a:avLst/>
          </a:prstGeom>
        </p:spPr>
        <p:txBody>
          <a:bodyPr lIns="7200" tIns="7200" rIns="7200" bIns="7200" anchor="ctr" anchorCtr="0"/>
          <a:lstStyle>
            <a:defPPr>
              <a:defRPr lang="en-US"/>
            </a:defPPr>
            <a:lvl1pPr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400">
                <a:solidFill>
                  <a:srgbClr val="002060"/>
                </a:solidFill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US" dirty="0"/>
              <a:t>3.0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4ADD3-CA01-F484-4EB9-FF2B9E488B4B}"/>
              </a:ext>
            </a:extLst>
          </p:cNvPr>
          <p:cNvSpPr txBox="1"/>
          <p:nvPr/>
        </p:nvSpPr>
        <p:spPr>
          <a:xfrm>
            <a:off x="557722" y="4659982"/>
            <a:ext cx="582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i="1" dirty="0">
                <a:cs typeface="Arial" panose="020B0604020202020204" pitchFamily="34" charset="0"/>
              </a:rPr>
              <a:t>Image adapted from: W. Weber, D. Mair, D. Jansen, L. Lombardi , ’Advances in Inspection Automation’ </a:t>
            </a:r>
            <a:br>
              <a:rPr lang="en-CA" sz="900" i="1" dirty="0">
                <a:cs typeface="Arial" panose="020B0604020202020204" pitchFamily="34" charset="0"/>
              </a:rPr>
            </a:br>
            <a:r>
              <a:rPr lang="en-GB" sz="900" i="1" dirty="0">
                <a:effectLst/>
                <a:ea typeface="Times New Roman" panose="02020603050405020304" pitchFamily="18" charset="0"/>
              </a:rPr>
              <a:t>QNDE  Proceedings,  2009</a:t>
            </a:r>
            <a:endParaRPr lang="en-CA" sz="900" i="1" dirty="0"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3DD578-30B1-79F7-9E2B-28CF61005A4E}"/>
              </a:ext>
            </a:extLst>
          </p:cNvPr>
          <p:cNvSpPr/>
          <p:nvPr/>
        </p:nvSpPr>
        <p:spPr>
          <a:xfrm>
            <a:off x="3256911" y="228226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Scanning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1369D7D-BB9E-8E8A-C74B-988AE95FA535}"/>
              </a:ext>
            </a:extLst>
          </p:cNvPr>
          <p:cNvSpPr/>
          <p:nvPr/>
        </p:nvSpPr>
        <p:spPr>
          <a:xfrm>
            <a:off x="4408651" y="228226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Recording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5E3330F-C884-2FB6-0C0A-3C9BC8A4AEA5}"/>
              </a:ext>
            </a:extLst>
          </p:cNvPr>
          <p:cNvSpPr/>
          <p:nvPr/>
        </p:nvSpPr>
        <p:spPr>
          <a:xfrm>
            <a:off x="5547325" y="2282267"/>
            <a:ext cx="1044000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Analysis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4BED306-782D-3559-BE14-EFEF10D6EC92}"/>
              </a:ext>
            </a:extLst>
          </p:cNvPr>
          <p:cNvSpPr/>
          <p:nvPr/>
        </p:nvSpPr>
        <p:spPr>
          <a:xfrm>
            <a:off x="6688819" y="228226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Reporting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E5D50E-5A7E-8195-792D-271972D4E37A}"/>
              </a:ext>
            </a:extLst>
          </p:cNvPr>
          <p:cNvSpPr/>
          <p:nvPr/>
        </p:nvSpPr>
        <p:spPr>
          <a:xfrm>
            <a:off x="984611" y="2282267"/>
            <a:ext cx="1044000" cy="360000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Calibration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064676B-BC45-0602-1158-CD338F9A31C8}"/>
              </a:ext>
            </a:extLst>
          </p:cNvPr>
          <p:cNvSpPr/>
          <p:nvPr/>
        </p:nvSpPr>
        <p:spPr>
          <a:xfrm>
            <a:off x="2119130" y="2282267"/>
            <a:ext cx="1044000" cy="360000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Alignment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8315136-1D70-F3B4-6B18-75CAD481BA3A}"/>
              </a:ext>
            </a:extLst>
          </p:cNvPr>
          <p:cNvSpPr/>
          <p:nvPr/>
        </p:nvSpPr>
        <p:spPr>
          <a:xfrm>
            <a:off x="7830311" y="2282267"/>
            <a:ext cx="1044000" cy="360000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Archiving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150094-A3A8-1513-37CF-82F2BA3C2DFC}"/>
              </a:ext>
            </a:extLst>
          </p:cNvPr>
          <p:cNvSpPr txBox="1"/>
          <p:nvPr/>
        </p:nvSpPr>
        <p:spPr>
          <a:xfrm>
            <a:off x="4354917" y="1440372"/>
            <a:ext cx="2888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Strip Charts, C-Scans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77770AE-5CC4-8298-E019-FAAF2A281150}"/>
              </a:ext>
            </a:extLst>
          </p:cNvPr>
          <p:cNvSpPr/>
          <p:nvPr/>
        </p:nvSpPr>
        <p:spPr>
          <a:xfrm>
            <a:off x="3256911" y="2715814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Scanning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6EB32EC-8590-6416-6B75-0194032B9FA6}"/>
              </a:ext>
            </a:extLst>
          </p:cNvPr>
          <p:cNvSpPr/>
          <p:nvPr/>
        </p:nvSpPr>
        <p:spPr>
          <a:xfrm>
            <a:off x="4408651" y="2715814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Recording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CE3FAD5-418C-60B7-6DA7-2C972DE0A2A6}"/>
              </a:ext>
            </a:extLst>
          </p:cNvPr>
          <p:cNvSpPr/>
          <p:nvPr/>
        </p:nvSpPr>
        <p:spPr>
          <a:xfrm>
            <a:off x="5547325" y="2715814"/>
            <a:ext cx="1044000" cy="360000"/>
          </a:xfrm>
          <a:prstGeom prst="round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Analysis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502C901-E60E-9ECE-CC83-E7FD2AFE6481}"/>
              </a:ext>
            </a:extLst>
          </p:cNvPr>
          <p:cNvSpPr/>
          <p:nvPr/>
        </p:nvSpPr>
        <p:spPr>
          <a:xfrm>
            <a:off x="6688819" y="2715814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Reporting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B5DAA40-40D2-3B65-A79F-F05B52F47C9D}"/>
              </a:ext>
            </a:extLst>
          </p:cNvPr>
          <p:cNvSpPr/>
          <p:nvPr/>
        </p:nvSpPr>
        <p:spPr>
          <a:xfrm>
            <a:off x="984611" y="2715814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Calibration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623251-ACD7-8AC7-E6BB-5D978031F0E3}"/>
              </a:ext>
            </a:extLst>
          </p:cNvPr>
          <p:cNvSpPr/>
          <p:nvPr/>
        </p:nvSpPr>
        <p:spPr>
          <a:xfrm>
            <a:off x="2119130" y="2715814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Alignment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445B8F2-29B1-6325-695A-7335D3D2C028}"/>
              </a:ext>
            </a:extLst>
          </p:cNvPr>
          <p:cNvSpPr/>
          <p:nvPr/>
        </p:nvSpPr>
        <p:spPr>
          <a:xfrm>
            <a:off x="7830311" y="2715814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Archiving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09C9C87-F876-18D7-3962-3DE99FEF0EE9}"/>
              </a:ext>
            </a:extLst>
          </p:cNvPr>
          <p:cNvSpPr/>
          <p:nvPr/>
        </p:nvSpPr>
        <p:spPr>
          <a:xfrm>
            <a:off x="3263435" y="314858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Scanning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223D0D2-7EA9-B837-78F2-EA8521728FCF}"/>
              </a:ext>
            </a:extLst>
          </p:cNvPr>
          <p:cNvSpPr/>
          <p:nvPr/>
        </p:nvSpPr>
        <p:spPr>
          <a:xfrm>
            <a:off x="4415175" y="314858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Recording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49C93B8-2665-05CB-1250-DB2AD8BA5AA4}"/>
              </a:ext>
            </a:extLst>
          </p:cNvPr>
          <p:cNvSpPr/>
          <p:nvPr/>
        </p:nvSpPr>
        <p:spPr>
          <a:xfrm>
            <a:off x="5553849" y="314858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Analysis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AD5834E-A826-D48B-AEA3-BDD461CFDB19}"/>
              </a:ext>
            </a:extLst>
          </p:cNvPr>
          <p:cNvSpPr/>
          <p:nvPr/>
        </p:nvSpPr>
        <p:spPr>
          <a:xfrm>
            <a:off x="6695343" y="314858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Reporting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2C135D4-1C89-06C0-957D-EA4517C5FC4C}"/>
              </a:ext>
            </a:extLst>
          </p:cNvPr>
          <p:cNvSpPr/>
          <p:nvPr/>
        </p:nvSpPr>
        <p:spPr>
          <a:xfrm>
            <a:off x="984611" y="314858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Calibration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8A63E56-A509-43A3-E92F-F97E783D3D9C}"/>
              </a:ext>
            </a:extLst>
          </p:cNvPr>
          <p:cNvSpPr/>
          <p:nvPr/>
        </p:nvSpPr>
        <p:spPr>
          <a:xfrm>
            <a:off x="2125654" y="314858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Alignment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07ECF97-1145-3723-86D6-C245ADB92B91}"/>
              </a:ext>
            </a:extLst>
          </p:cNvPr>
          <p:cNvSpPr/>
          <p:nvPr/>
        </p:nvSpPr>
        <p:spPr>
          <a:xfrm>
            <a:off x="7836835" y="3148587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Archiving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A10B3F2D-8097-701F-DFA3-1791858A64FB}"/>
              </a:ext>
            </a:extLst>
          </p:cNvPr>
          <p:cNvSpPr txBox="1">
            <a:spLocks/>
          </p:cNvSpPr>
          <p:nvPr/>
        </p:nvSpPr>
        <p:spPr>
          <a:xfrm>
            <a:off x="521492" y="2799698"/>
            <a:ext cx="287923" cy="234299"/>
          </a:xfrm>
          <a:prstGeom prst="rect">
            <a:avLst/>
          </a:prstGeom>
        </p:spPr>
        <p:txBody>
          <a:bodyPr lIns="7200" tIns="7200" rIns="7200" bIns="7200" anchor="ctr" anchorCtr="0"/>
          <a:lstStyle>
            <a:defPPr>
              <a:defRPr lang="en-US"/>
            </a:defPPr>
            <a:lvl1pPr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400">
                <a:solidFill>
                  <a:srgbClr val="002060"/>
                </a:solidFill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US" dirty="0"/>
              <a:t>3.5</a:t>
            </a:r>
            <a:endParaRPr lang="en-CA" dirty="0"/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EB7A09C0-D848-67B3-9CA9-9C37D53F140C}"/>
              </a:ext>
            </a:extLst>
          </p:cNvPr>
          <p:cNvSpPr/>
          <p:nvPr/>
        </p:nvSpPr>
        <p:spPr>
          <a:xfrm>
            <a:off x="809415" y="2300158"/>
            <a:ext cx="135787" cy="1285662"/>
          </a:xfrm>
          <a:prstGeom prst="leftBrace">
            <a:avLst>
              <a:gd name="adj1" fmla="val 8333"/>
              <a:gd name="adj2" fmla="val 4865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CD02F26D-C320-0AF0-9D6C-B474FAD0334F}"/>
              </a:ext>
            </a:extLst>
          </p:cNvPr>
          <p:cNvSpPr txBox="1">
            <a:spLocks/>
          </p:cNvSpPr>
          <p:nvPr/>
        </p:nvSpPr>
        <p:spPr>
          <a:xfrm>
            <a:off x="521492" y="3849619"/>
            <a:ext cx="287923" cy="234299"/>
          </a:xfrm>
          <a:prstGeom prst="rect">
            <a:avLst/>
          </a:prstGeom>
        </p:spPr>
        <p:txBody>
          <a:bodyPr lIns="7200" tIns="7200" rIns="7200" bIns="7200" anchor="ctr" anchorCtr="0"/>
          <a:lstStyle>
            <a:defPPr>
              <a:defRPr lang="en-US"/>
            </a:defPPr>
            <a:lvl1pPr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400">
                <a:solidFill>
                  <a:srgbClr val="002060"/>
                </a:solidFill>
              </a:defRPr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US" dirty="0"/>
              <a:t>4.0</a:t>
            </a:r>
            <a:endParaRPr lang="en-CA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1C4111E-03E5-77C9-BDCF-EA1F5A124E3F}"/>
              </a:ext>
            </a:extLst>
          </p:cNvPr>
          <p:cNvSpPr/>
          <p:nvPr/>
        </p:nvSpPr>
        <p:spPr>
          <a:xfrm>
            <a:off x="3263435" y="3795926"/>
            <a:ext cx="2226500" cy="3600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72000"/>
            <a:r>
              <a:rPr lang="en-CA" sz="1200" dirty="0"/>
              <a:t>Manufacturing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E0C83B-B9A7-97D1-A2DE-21994DA1D60C}"/>
              </a:ext>
            </a:extLst>
          </p:cNvPr>
          <p:cNvSpPr/>
          <p:nvPr/>
        </p:nvSpPr>
        <p:spPr>
          <a:xfrm>
            <a:off x="4580500" y="3849926"/>
            <a:ext cx="756000" cy="252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200" dirty="0"/>
              <a:t>NDE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D8DD781-A85B-2773-DDB0-13D3E63D6184}"/>
              </a:ext>
            </a:extLst>
          </p:cNvPr>
          <p:cNvSpPr/>
          <p:nvPr/>
        </p:nvSpPr>
        <p:spPr>
          <a:xfrm>
            <a:off x="5553849" y="3795926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200" dirty="0"/>
              <a:t>Logistics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A13A5D3-15AC-4AD2-9514-FFB484CC0211}"/>
              </a:ext>
            </a:extLst>
          </p:cNvPr>
          <p:cNvSpPr/>
          <p:nvPr/>
        </p:nvSpPr>
        <p:spPr>
          <a:xfrm>
            <a:off x="6695343" y="3795926"/>
            <a:ext cx="1044000" cy="36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200" dirty="0"/>
              <a:t>Life Cycle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72DFA50-07AC-7CC3-48E7-45E7E24C15CC}"/>
              </a:ext>
            </a:extLst>
          </p:cNvPr>
          <p:cNvSpPr/>
          <p:nvPr/>
        </p:nvSpPr>
        <p:spPr>
          <a:xfrm>
            <a:off x="984611" y="3795926"/>
            <a:ext cx="1044000" cy="3600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200" dirty="0"/>
              <a:t>Materials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299CBCE-09F7-906A-D6BE-FCF54EDEBB3F}"/>
              </a:ext>
            </a:extLst>
          </p:cNvPr>
          <p:cNvSpPr/>
          <p:nvPr/>
        </p:nvSpPr>
        <p:spPr>
          <a:xfrm>
            <a:off x="2125654" y="3795926"/>
            <a:ext cx="1044000" cy="3600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200" dirty="0"/>
              <a:t>Planning</a:t>
            </a: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F5D752F7-A300-E5A9-BEDD-96DEEC6260A5}"/>
              </a:ext>
            </a:extLst>
          </p:cNvPr>
          <p:cNvSpPr/>
          <p:nvPr/>
        </p:nvSpPr>
        <p:spPr>
          <a:xfrm rot="16200000">
            <a:off x="4794225" y="-336303"/>
            <a:ext cx="276998" cy="7896226"/>
          </a:xfrm>
          <a:prstGeom prst="leftBrace">
            <a:avLst>
              <a:gd name="adj1" fmla="val 8333"/>
              <a:gd name="adj2" fmla="val 49984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E61F7EA-A092-31C6-E772-91C09EE6A6B0}"/>
              </a:ext>
            </a:extLst>
          </p:cNvPr>
          <p:cNvSpPr/>
          <p:nvPr/>
        </p:nvSpPr>
        <p:spPr>
          <a:xfrm>
            <a:off x="984611" y="539086"/>
            <a:ext cx="1044000" cy="36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CA" sz="1400" dirty="0"/>
              <a:t>Scanning</a:t>
            </a:r>
          </a:p>
        </p:txBody>
      </p:sp>
    </p:spTree>
    <p:extLst>
      <p:ext uri="{BB962C8B-B14F-4D97-AF65-F5344CB8AC3E}">
        <p14:creationId xmlns:p14="http://schemas.microsoft.com/office/powerpoint/2010/main" val="23292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6" grpId="0"/>
      <p:bldP spid="28" grpId="0"/>
      <p:bldP spid="29" grpId="0"/>
      <p:bldP spid="8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AE7B49F-01AC-8DBA-CE12-70DE674C42EB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7550821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How to Approach NDE 3.5 ?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DA7C97-E0EB-A304-CE00-2D32C8852543}"/>
              </a:ext>
            </a:extLst>
          </p:cNvPr>
          <p:cNvSpPr txBox="1">
            <a:spLocks/>
          </p:cNvSpPr>
          <p:nvPr/>
        </p:nvSpPr>
        <p:spPr>
          <a:xfrm>
            <a:off x="549570" y="627534"/>
            <a:ext cx="6542710" cy="32870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Make better use of existing NDE systems and processes.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87B8265-AE65-C899-42BA-DFB3B9C50442}"/>
              </a:ext>
            </a:extLst>
          </p:cNvPr>
          <p:cNvSpPr txBox="1">
            <a:spLocks/>
          </p:cNvSpPr>
          <p:nvPr/>
        </p:nvSpPr>
        <p:spPr>
          <a:xfrm>
            <a:off x="549570" y="987574"/>
            <a:ext cx="8270902" cy="36724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CA" sz="1800" dirty="0">
                <a:solidFill>
                  <a:srgbClr val="002060"/>
                </a:solidFill>
              </a:rPr>
              <a:t>1. Automate your NDE Instruments – </a:t>
            </a:r>
          </a:p>
          <a:p>
            <a:pPr marL="365760" lvl="1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most now have:</a:t>
            </a:r>
          </a:p>
          <a:p>
            <a:pPr lvl="2"/>
            <a:r>
              <a:rPr lang="en-CA" sz="1600" dirty="0">
                <a:solidFill>
                  <a:srgbClr val="002060"/>
                </a:solidFill>
              </a:rPr>
              <a:t>Setup files – save and recall these versus manual settings</a:t>
            </a:r>
          </a:p>
          <a:p>
            <a:pPr lvl="2"/>
            <a:r>
              <a:rPr lang="en-CA" sz="1600" dirty="0">
                <a:solidFill>
                  <a:srgbClr val="002060"/>
                </a:solidFill>
              </a:rPr>
              <a:t>Remote control via TCP/IP, RS-232, etc.</a:t>
            </a:r>
          </a:p>
          <a:p>
            <a:pPr lvl="2"/>
            <a:r>
              <a:rPr lang="en-CA" sz="1600" dirty="0">
                <a:solidFill>
                  <a:srgbClr val="002060"/>
                </a:solidFill>
              </a:rPr>
              <a:t>Live data streaming and recording</a:t>
            </a:r>
          </a:p>
          <a:p>
            <a:pPr marL="365760" lvl="1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Scan setups and calibrations can therefore be automated. </a:t>
            </a:r>
          </a:p>
          <a:p>
            <a:pPr marL="365760" lvl="1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Instrument status can be queried remotely.</a:t>
            </a:r>
          </a:p>
          <a:p>
            <a:pPr marL="365760" lvl="1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Data can be stored and shared</a:t>
            </a:r>
          </a:p>
          <a:p>
            <a:pPr marL="109728" indent="0">
              <a:buNone/>
            </a:pPr>
            <a:r>
              <a:rPr lang="en-CA" sz="1800" dirty="0">
                <a:solidFill>
                  <a:srgbClr val="002060"/>
                </a:solidFill>
              </a:rPr>
              <a:t>2.  Integrate the machines used for scanning: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many NDE processes are already mechanized, 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these machines stand alone from the manufacturing process</a:t>
            </a:r>
          </a:p>
          <a:p>
            <a:pPr marL="137160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Scanning machines can be connected to the factory network</a:t>
            </a:r>
          </a:p>
          <a:p>
            <a:pPr lvl="1"/>
            <a:endParaRPr lang="en-CA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AE7B49F-01AC-8DBA-CE12-70DE674C42EB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7550821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How to Approach NDE 3.5 ?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87B8265-AE65-C899-42BA-DFB3B9C50442}"/>
              </a:ext>
            </a:extLst>
          </p:cNvPr>
          <p:cNvSpPr txBox="1">
            <a:spLocks/>
          </p:cNvSpPr>
          <p:nvPr/>
        </p:nvSpPr>
        <p:spPr>
          <a:xfrm>
            <a:off x="549570" y="771550"/>
            <a:ext cx="7910862" cy="387901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CA" sz="1800" dirty="0">
                <a:solidFill>
                  <a:srgbClr val="002060"/>
                </a:solidFill>
              </a:rPr>
              <a:t>3.  Use the Factory Database</a:t>
            </a:r>
          </a:p>
          <a:p>
            <a:pPr marL="137160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Modern manufacturing is database driven – why not NDE? 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read the barcode  - obtain the identity of the item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report that the item is under inspection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setup the scan according to the item type 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embed the item identity with the scan data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report NDE results Pass / Fail / Hold </a:t>
            </a:r>
          </a:p>
          <a:p>
            <a:pPr marL="109728" indent="0">
              <a:buNone/>
            </a:pPr>
            <a:r>
              <a:rPr lang="en-CA" sz="1800" dirty="0">
                <a:solidFill>
                  <a:srgbClr val="002060"/>
                </a:solidFill>
              </a:rPr>
              <a:t>4.  Get some integration software</a:t>
            </a:r>
          </a:p>
          <a:p>
            <a:pPr marL="137160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Modern manufacturing is software driven 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NDE Instrument software needs remote control 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Robot / Machine software needs handshaking beyond simple I/O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An integration platform is needed to connect these sub-systems</a:t>
            </a:r>
          </a:p>
        </p:txBody>
      </p:sp>
    </p:spTree>
    <p:extLst>
      <p:ext uri="{BB962C8B-B14F-4D97-AF65-F5344CB8AC3E}">
        <p14:creationId xmlns:p14="http://schemas.microsoft.com/office/powerpoint/2010/main" val="23446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8AE7B49F-01AC-8DBA-CE12-70DE674C42EB}"/>
              </a:ext>
            </a:extLst>
          </p:cNvPr>
          <p:cNvSpPr txBox="1">
            <a:spLocks/>
          </p:cNvSpPr>
          <p:nvPr/>
        </p:nvSpPr>
        <p:spPr>
          <a:xfrm>
            <a:off x="549571" y="177171"/>
            <a:ext cx="7550821" cy="46330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NDE 3.5 is All About Metadata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87B8265-AE65-C899-42BA-DFB3B9C50442}"/>
              </a:ext>
            </a:extLst>
          </p:cNvPr>
          <p:cNvSpPr txBox="1">
            <a:spLocks/>
          </p:cNvSpPr>
          <p:nvPr/>
        </p:nvSpPr>
        <p:spPr>
          <a:xfrm>
            <a:off x="549570" y="699542"/>
            <a:ext cx="7910862" cy="387901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37160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Metadata is information about your inspection data.</a:t>
            </a:r>
          </a:p>
          <a:p>
            <a:pPr marL="137160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It describes the context of how the data was collected. </a:t>
            </a:r>
          </a:p>
          <a:p>
            <a:pPr marL="137160" indent="0">
              <a:buNone/>
            </a:pPr>
            <a:r>
              <a:rPr lang="en-CA" sz="1600" dirty="0">
                <a:solidFill>
                  <a:srgbClr val="002060"/>
                </a:solidFill>
              </a:rPr>
              <a:t>If the C-Scan is the data, the metadata is the: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instrument and probe identity – serial numbers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identity of the inspected component – lot and serial numbers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last calibration date and result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instrument settings when the data was collected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settings for automated analysis algorithm -  amplitude / size criteria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and so on..</a:t>
            </a:r>
          </a:p>
          <a:p>
            <a:pPr marL="137160" indent="0">
              <a:buNone/>
            </a:pPr>
            <a:r>
              <a:rPr lang="en-CA" sz="2000" dirty="0">
                <a:solidFill>
                  <a:srgbClr val="002060"/>
                </a:solidFill>
              </a:rPr>
              <a:t>Metadata makes possible: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Archiving to databases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auditing with contextual verification</a:t>
            </a:r>
          </a:p>
          <a:p>
            <a:pPr lvl="1"/>
            <a:r>
              <a:rPr lang="en-CA" sz="1600" dirty="0">
                <a:solidFill>
                  <a:srgbClr val="002060"/>
                </a:solidFill>
              </a:rPr>
              <a:t>Trending and analysis for process monitoring and control.</a:t>
            </a:r>
          </a:p>
        </p:txBody>
      </p:sp>
    </p:spTree>
    <p:extLst>
      <p:ext uri="{BB962C8B-B14F-4D97-AF65-F5344CB8AC3E}">
        <p14:creationId xmlns:p14="http://schemas.microsoft.com/office/powerpoint/2010/main" val="38403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</TotalTime>
  <Words>1286</Words>
  <Application>Microsoft Office PowerPoint</Application>
  <PresentationFormat>On-screen Show (16:9)</PresentationFormat>
  <Paragraphs>260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Verdana</vt:lpstr>
      <vt:lpstr>Wingdings 2</vt:lpstr>
      <vt:lpstr>Wingdings 3</vt:lpstr>
      <vt:lpstr>Concourse</vt:lpstr>
      <vt:lpstr>NDE 3.5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memberservices</dc:creator>
  <cp:lastModifiedBy>Dave Seto</cp:lastModifiedBy>
  <cp:revision>37</cp:revision>
  <dcterms:created xsi:type="dcterms:W3CDTF">2016-09-20T16:46:36Z</dcterms:created>
  <dcterms:modified xsi:type="dcterms:W3CDTF">2022-05-17T03:12:58Z</dcterms:modified>
</cp:coreProperties>
</file>