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71" r:id="rId11"/>
    <p:sldId id="270" r:id="rId12"/>
    <p:sldId id="275" r:id="rId13"/>
    <p:sldId id="272" r:id="rId14"/>
    <p:sldId id="265" r:id="rId15"/>
    <p:sldId id="266" r:id="rId16"/>
    <p:sldId id="268" r:id="rId17"/>
    <p:sldId id="267" r:id="rId18"/>
    <p:sldId id="274" r:id="rId19"/>
    <p:sldId id="269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507803D-B773-481C-A64F-5ECC51CFBCD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3"/>
            <p14:sldId id="271"/>
            <p14:sldId id="270"/>
            <p14:sldId id="275"/>
            <p14:sldId id="272"/>
            <p14:sldId id="265"/>
            <p14:sldId id="266"/>
            <p14:sldId id="268"/>
            <p14:sldId id="267"/>
            <p14:sldId id="274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5"/>
    <a:srgbClr val="EE2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4671" autoAdjust="0"/>
  </p:normalViewPr>
  <p:slideViewPr>
    <p:cSldViewPr showGuides="1">
      <p:cViewPr varScale="1">
        <p:scale>
          <a:sx n="109" d="100"/>
          <a:sy n="109" d="100"/>
        </p:scale>
        <p:origin x="98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7DAB8-277C-4CB4-A3A5-E7F4A10639B1}" type="datetimeFigureOut">
              <a:rPr lang="en-CA" smtClean="0"/>
              <a:t>2022-05-09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D08DD-5A7E-4456-B067-9000A0048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49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580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661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2411761" y="1869672"/>
            <a:ext cx="6380577" cy="108012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 baseline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dirty="0"/>
              <a:t>Slide 1 Title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 hasCustomPrompt="1"/>
          </p:nvPr>
        </p:nvSpPr>
        <p:spPr>
          <a:xfrm>
            <a:off x="2627784" y="3165816"/>
            <a:ext cx="6046440" cy="463308"/>
          </a:xfrm>
          <a:prstGeom prst="rect">
            <a:avLst/>
          </a:prstGeo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/>
              <a:t>Slide 1 Subtitle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5400000">
            <a:off x="-1692303" y="2983653"/>
            <a:ext cx="4192547" cy="12714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4697" y="0"/>
              </a:cxn>
              <a:cxn ang="0">
                <a:pos x="4697" y="367"/>
              </a:cxn>
              <a:cxn ang="0">
                <a:pos x="0" y="218"/>
              </a:cxn>
              <a:cxn ang="0">
                <a:pos x="4697" y="0"/>
              </a:cxn>
            </a:cxnLst>
            <a:rect l="0" t="0" r="0" b="0"/>
            <a:pathLst>
              <a:path w="4697" h="367">
                <a:moveTo>
                  <a:pt x="4697" y="0"/>
                </a:moveTo>
                <a:lnTo>
                  <a:pt x="4697" y="367"/>
                </a:lnTo>
                <a:lnTo>
                  <a:pt x="0" y="218"/>
                </a:lnTo>
                <a:lnTo>
                  <a:pt x="4697" y="0"/>
                </a:lnTo>
                <a:close/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-2218764" y="2468828"/>
            <a:ext cx="5143499" cy="205845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-36512" y="-74543"/>
            <a:ext cx="495908" cy="5218044"/>
            <a:chOff x="-28366" y="-99391"/>
            <a:chExt cx="495908" cy="6957393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rot="5400000">
              <a:off x="-3213817" y="3188277"/>
              <a:ext cx="6855178" cy="48427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baseline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rot="5400000">
              <a:off x="-3259109" y="3131352"/>
              <a:ext cx="6957393" cy="49590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EE2D2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baseline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3442D705-DBD1-16F4-6531-34651C590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6" y="4443958"/>
            <a:ext cx="2552366" cy="622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752" y="1110997"/>
            <a:ext cx="6347048" cy="339447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36512" y="-74543"/>
            <a:ext cx="495908" cy="5218044"/>
            <a:chOff x="-28366" y="-99391"/>
            <a:chExt cx="495908" cy="695739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rot="5400000">
              <a:off x="-3213817" y="3188277"/>
              <a:ext cx="6855178" cy="48427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baseline="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rot="5400000">
              <a:off x="-3259109" y="3131352"/>
              <a:ext cx="6957393" cy="49590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EE2D2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baseline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697085F8-6376-7AE0-F62A-567CC3DAAB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6" y="4443958"/>
            <a:ext cx="2552366" cy="6220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18" Type="http://schemas.openxmlformats.org/officeDocument/2006/relationships/image" Target="../media/image30.png"/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250.png"/><Relationship Id="rId10" Type="http://schemas.openxmlformats.org/officeDocument/2006/relationships/image" Target="../media/image31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3.em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7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6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5.jp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65.jpg"/><Relationship Id="rId12" Type="http://schemas.openxmlformats.org/officeDocument/2006/relationships/image" Target="../media/image77.png"/><Relationship Id="rId17" Type="http://schemas.openxmlformats.org/officeDocument/2006/relationships/image" Target="../media/image43.png"/><Relationship Id="rId2" Type="http://schemas.openxmlformats.org/officeDocument/2006/relationships/image" Target="../media/image68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12" Type="http://schemas.openxmlformats.org/officeDocument/2006/relationships/image" Target="../media/image92.png"/><Relationship Id="rId17" Type="http://schemas.openxmlformats.org/officeDocument/2006/relationships/image" Target="../media/image43.png"/><Relationship Id="rId2" Type="http://schemas.openxmlformats.org/officeDocument/2006/relationships/image" Target="../media/image82.png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jp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13" Type="http://schemas.openxmlformats.org/officeDocument/2006/relationships/image" Target="../media/image108.emf"/><Relationship Id="rId18" Type="http://schemas.openxmlformats.org/officeDocument/2006/relationships/image" Target="../media/image113.emf"/><Relationship Id="rId3" Type="http://schemas.openxmlformats.org/officeDocument/2006/relationships/image" Target="../media/image98.emf"/><Relationship Id="rId21" Type="http://schemas.openxmlformats.org/officeDocument/2006/relationships/image" Target="../media/image116.emf"/><Relationship Id="rId7" Type="http://schemas.openxmlformats.org/officeDocument/2006/relationships/image" Target="../media/image102.emf"/><Relationship Id="rId12" Type="http://schemas.openxmlformats.org/officeDocument/2006/relationships/image" Target="../media/image107.emf"/><Relationship Id="rId17" Type="http://schemas.openxmlformats.org/officeDocument/2006/relationships/image" Target="../media/image112.emf"/><Relationship Id="rId2" Type="http://schemas.openxmlformats.org/officeDocument/2006/relationships/image" Target="../media/image97.png"/><Relationship Id="rId16" Type="http://schemas.openxmlformats.org/officeDocument/2006/relationships/image" Target="../media/image111.emf"/><Relationship Id="rId20" Type="http://schemas.openxmlformats.org/officeDocument/2006/relationships/image" Target="../media/image1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emf"/><Relationship Id="rId11" Type="http://schemas.openxmlformats.org/officeDocument/2006/relationships/image" Target="../media/image106.emf"/><Relationship Id="rId5" Type="http://schemas.openxmlformats.org/officeDocument/2006/relationships/image" Target="../media/image100.emf"/><Relationship Id="rId15" Type="http://schemas.openxmlformats.org/officeDocument/2006/relationships/image" Target="../media/image110.emf"/><Relationship Id="rId23" Type="http://schemas.openxmlformats.org/officeDocument/2006/relationships/image" Target="../media/image44.jpg"/><Relationship Id="rId10" Type="http://schemas.openxmlformats.org/officeDocument/2006/relationships/image" Target="../media/image105.emf"/><Relationship Id="rId19" Type="http://schemas.openxmlformats.org/officeDocument/2006/relationships/image" Target="../media/image114.emf"/><Relationship Id="rId4" Type="http://schemas.openxmlformats.org/officeDocument/2006/relationships/image" Target="../media/image99.emf"/><Relationship Id="rId9" Type="http://schemas.openxmlformats.org/officeDocument/2006/relationships/image" Target="../media/image104.emf"/><Relationship Id="rId14" Type="http://schemas.openxmlformats.org/officeDocument/2006/relationships/image" Target="../media/image109.emf"/><Relationship Id="rId22" Type="http://schemas.openxmlformats.org/officeDocument/2006/relationships/image" Target="../media/image11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13" Type="http://schemas.openxmlformats.org/officeDocument/2006/relationships/image" Target="../media/image129.emf"/><Relationship Id="rId18" Type="http://schemas.openxmlformats.org/officeDocument/2006/relationships/image" Target="../media/image134.emf"/><Relationship Id="rId3" Type="http://schemas.openxmlformats.org/officeDocument/2006/relationships/image" Target="../media/image119.emf"/><Relationship Id="rId21" Type="http://schemas.openxmlformats.org/officeDocument/2006/relationships/image" Target="../media/image44.jpg"/><Relationship Id="rId7" Type="http://schemas.openxmlformats.org/officeDocument/2006/relationships/image" Target="../media/image123.emf"/><Relationship Id="rId12" Type="http://schemas.openxmlformats.org/officeDocument/2006/relationships/image" Target="../media/image128.emf"/><Relationship Id="rId17" Type="http://schemas.openxmlformats.org/officeDocument/2006/relationships/image" Target="../media/image133.emf"/><Relationship Id="rId2" Type="http://schemas.openxmlformats.org/officeDocument/2006/relationships/image" Target="../media/image118.emf"/><Relationship Id="rId16" Type="http://schemas.openxmlformats.org/officeDocument/2006/relationships/image" Target="../media/image132.emf"/><Relationship Id="rId20" Type="http://schemas.openxmlformats.org/officeDocument/2006/relationships/image" Target="../media/image13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emf"/><Relationship Id="rId11" Type="http://schemas.openxmlformats.org/officeDocument/2006/relationships/image" Target="../media/image127.emf"/><Relationship Id="rId5" Type="http://schemas.openxmlformats.org/officeDocument/2006/relationships/image" Target="../media/image121.emf"/><Relationship Id="rId15" Type="http://schemas.openxmlformats.org/officeDocument/2006/relationships/image" Target="../media/image131.emf"/><Relationship Id="rId10" Type="http://schemas.openxmlformats.org/officeDocument/2006/relationships/image" Target="../media/image126.emf"/><Relationship Id="rId19" Type="http://schemas.openxmlformats.org/officeDocument/2006/relationships/image" Target="../media/image135.emf"/><Relationship Id="rId4" Type="http://schemas.openxmlformats.org/officeDocument/2006/relationships/image" Target="../media/image120.emf"/><Relationship Id="rId9" Type="http://schemas.openxmlformats.org/officeDocument/2006/relationships/image" Target="../media/image125.emf"/><Relationship Id="rId14" Type="http://schemas.openxmlformats.org/officeDocument/2006/relationships/image" Target="../media/image1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9558-7386-F2FF-2153-C5ECA5594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1995686"/>
            <a:ext cx="8748464" cy="1080120"/>
          </a:xfrm>
        </p:spPr>
        <p:txBody>
          <a:bodyPr>
            <a:noAutofit/>
          </a:bodyPr>
          <a:lstStyle/>
          <a:p>
            <a:pPr algn="l"/>
            <a:r>
              <a:rPr lang="en-US" sz="2600" dirty="0" smtClean="0">
                <a:solidFill>
                  <a:schemeClr val="tx1"/>
                </a:solidFill>
              </a:rPr>
              <a:t>Detection Of Subsurface Defects In Dental Enamel Using Multispectral Truncated-correlation Photothermal Coherence </a:t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Tomography Imaging</a:t>
            </a:r>
            <a:endParaRPr lang="en-CA" sz="26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E5D2D-740B-4B3D-6B20-902A88F21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3291830"/>
            <a:ext cx="6046440" cy="463308"/>
          </a:xfrm>
        </p:spPr>
        <p:txBody>
          <a:bodyPr/>
          <a:lstStyle/>
          <a:p>
            <a:pPr algn="l"/>
            <a:r>
              <a:rPr lang="en-US" sz="2000" dirty="0" err="1">
                <a:latin typeface="+mj-lt"/>
              </a:rPr>
              <a:t>Elnaz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B.Shokouhi</a:t>
            </a:r>
            <a:endParaRPr lang="en-US" sz="2000" dirty="0" smtClean="0">
              <a:latin typeface="+mj-lt"/>
            </a:endParaRPr>
          </a:p>
          <a:p>
            <a:pPr algn="l"/>
            <a:r>
              <a:rPr lang="en-US" sz="2000" dirty="0" smtClean="0">
                <a:latin typeface="+mj-lt"/>
              </a:rPr>
              <a:t>Andreas </a:t>
            </a:r>
            <a:r>
              <a:rPr lang="en-US" sz="2000" dirty="0" err="1" smtClean="0">
                <a:latin typeface="+mj-lt"/>
              </a:rPr>
              <a:t>Mandelis</a:t>
            </a:r>
            <a:endParaRPr lang="en-US" sz="2000" dirty="0">
              <a:latin typeface="+mj-lt"/>
            </a:endParaRPr>
          </a:p>
          <a:p>
            <a:pPr algn="l"/>
            <a:endParaRPr lang="en-CA" sz="2000" dirty="0">
              <a:latin typeface="+mj-lt"/>
            </a:endParaRPr>
          </a:p>
        </p:txBody>
      </p:sp>
      <p:pic>
        <p:nvPicPr>
          <p:cNvPr id="1026" name="Picture 2" descr="https://cadipt.mie.utoronto.ca/wp-content/themes/uoft_bootstrap3__cadipt/_inc/img/CADIPT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386" y="1"/>
            <a:ext cx="987574" cy="9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E Home - Department of Mechanical &amp; Industri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"/>
            <a:ext cx="3384376" cy="77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91554" y="4274840"/>
            <a:ext cx="3930692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/>
          <p:cNvSpPr/>
          <p:nvPr/>
        </p:nvSpPr>
        <p:spPr>
          <a:xfrm>
            <a:off x="467544" y="3082"/>
            <a:ext cx="8676456" cy="53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600" b="1" dirty="0" smtClean="0">
                <a:latin typeface="+mj-lt"/>
                <a:ea typeface="EB Garamond"/>
                <a:cs typeface="EB Garamond"/>
                <a:sym typeface="EB Garamond"/>
              </a:rPr>
              <a:t>Theory</a:t>
            </a:r>
            <a:endParaRPr lang="en-US" sz="26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806" y="2164757"/>
            <a:ext cx="8532440" cy="64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buClr>
                <a:srgbClr val="000000"/>
              </a:buClr>
              <a:buSzPts val="2000"/>
              <a:buFont typeface="EB Garamond"/>
              <a:buChar char="•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The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pulsed photothermal 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radiometry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(PPTR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signal of a tissue 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subject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to an instantaneous 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(nanosecond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) pulse 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of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Dirac 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delta type is represented by S(t):</a:t>
            </a:r>
          </a:p>
        </p:txBody>
      </p:sp>
      <p:sp>
        <p:nvSpPr>
          <p:cNvPr id="4" name="Rectangle 3"/>
          <p:cNvSpPr/>
          <p:nvPr/>
        </p:nvSpPr>
        <p:spPr>
          <a:xfrm>
            <a:off x="535806" y="466937"/>
            <a:ext cx="8532440" cy="64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buClr>
                <a:srgbClr val="000000"/>
              </a:buClr>
              <a:buSzPts val="2000"/>
              <a:buFont typeface="EB Garamond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The depth dependent optical subsurface distribution for a semi-infinite turbid sample is:</a:t>
            </a:r>
            <a:endParaRPr lang="en-US"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95093" y="1023402"/>
                <a:ext cx="3561744" cy="287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𝑯</m:t>
                      </m:r>
                      <m:d>
                        <m:d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𝑨𝒆𝒙𝒑</m:t>
                      </m:r>
                      <m:d>
                        <m:d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 smtClean="0">
                                  <a:latin typeface="Cambria Math" panose="02040503050406030204" pitchFamily="18" charset="0"/>
                                </a:rPr>
                                <m:t>𝒆𝒇𝒇</m:t>
                              </m:r>
                            </m:sub>
                          </m:sSub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𝑩𝒆𝒙𝒑</m:t>
                      </m:r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CA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𝒕𝒓</m:t>
                          </m:r>
                        </m:sub>
                      </m:sSub>
                      <m:r>
                        <a:rPr lang="en-CA" sz="1600" b="1" i="1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093" y="1023402"/>
                <a:ext cx="3561744" cy="287195"/>
              </a:xfrm>
              <a:prstGeom prst="rect">
                <a:avLst/>
              </a:prstGeom>
              <a:blipFill>
                <a:blip r:embed="rId3"/>
                <a:stretch>
                  <a:fillRect l="-513" r="-1197" b="-2340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36469" y="1455362"/>
                <a:ext cx="2757037" cy="580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(9+6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𝞳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EB Garamond"/>
                                  <a:cs typeface="EB Garamond"/>
                                  <a:sym typeface="EB Garamond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EB Garamond"/>
                                  <a:sym typeface="EB Garamond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EB Garamond"/>
                                  <a:cs typeface="EB Garamond"/>
                                  <a:sym typeface="EB Garamond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EB Garamond"/>
                                  <a:cs typeface="EB Garamond"/>
                                  <a:sym typeface="EB Garamond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EB Garamond"/>
                              <a:cs typeface="EB Garamond"/>
                              <a:sym typeface="EB Garamond"/>
                            </a:rPr>
                            <m:t>𝐷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𝞳</m:t>
                          </m:r>
                          <m:rad>
                            <m:radPr>
                              <m:degHide m:val="on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ra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)(1−9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469" y="1455362"/>
                <a:ext cx="2757037" cy="5802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19696" y="1501164"/>
                <a:ext cx="1312539" cy="504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1−9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696" y="1501164"/>
                <a:ext cx="1312539" cy="504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2590344" y="2844276"/>
                <a:ext cx="12025335" cy="5878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𝑺</m:t>
                      </m:r>
                      <m:d>
                        <m:d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CA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600" b="1" i="1" smtClean="0"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CA" sz="16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CA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CA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CA" sz="16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𝑰𝑹</m:t>
                              </m:r>
                            </m:sub>
                          </m:sSub>
                        </m:num>
                        <m:den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CA" sz="16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den>
                      </m:f>
                      <m:r>
                        <a:rPr lang="en-CA" sz="1600" b="1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sSubSup>
                            <m:sSubSup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𝑰𝑹</m:t>
                              </m:r>
                            </m:sub>
                            <m:sup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𝒆𝒇𝒇</m:t>
                              </m:r>
                            </m:sub>
                            <m:sup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𝑰𝑹</m:t>
                              </m:r>
                            </m:sub>
                          </m:s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𝑾</m:t>
                          </m:r>
                          <m:d>
                            <m:d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𝒆𝒇𝒇</m:t>
                                  </m:r>
                                </m:sub>
                                <m:sup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𝒆𝒇𝒇</m:t>
                              </m:r>
                            </m:sub>
                          </m:s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𝑾</m:t>
                          </m:r>
                          <m:d>
                            <m:d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𝑰𝑹</m:t>
                                  </m:r>
                                </m:sub>
                                <m:sup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90344" y="2844276"/>
                <a:ext cx="12025335" cy="5878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49037" y="1897915"/>
                <a:ext cx="126175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037" y="1897915"/>
                <a:ext cx="1261756" cy="246221"/>
              </a:xfrm>
              <a:prstGeom prst="rect">
                <a:avLst/>
              </a:prstGeom>
              <a:blipFill>
                <a:blip r:embed="rId7"/>
                <a:stretch>
                  <a:fillRect l="-2415" b="-1463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49037" y="1607249"/>
                <a:ext cx="2729017" cy="280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CA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CA" sz="16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CA" sz="1600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[3</m:t>
                                  </m:r>
                                  <m:r>
                                    <a:rPr lang="en-CA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CA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)]</m:t>
                                  </m:r>
                                </m:e>
                                <m:sup>
                                  <m:r>
                                    <a:rPr lang="en-CA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CA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CA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037" y="1607249"/>
                <a:ext cx="2729017" cy="280846"/>
              </a:xfrm>
              <a:prstGeom prst="rect">
                <a:avLst/>
              </a:prstGeom>
              <a:blipFill>
                <a:blip r:embed="rId8"/>
                <a:stretch>
                  <a:fillRect l="-1116" t="-2174" b="-2391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/>
          <p:cNvSpPr/>
          <p:nvPr/>
        </p:nvSpPr>
        <p:spPr>
          <a:xfrm rot="5400000">
            <a:off x="7669728" y="888554"/>
            <a:ext cx="205866" cy="1231524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63412" y="1152330"/>
                <a:ext cx="27292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412" y="1152330"/>
                <a:ext cx="272923" cy="246221"/>
              </a:xfrm>
              <a:prstGeom prst="rect">
                <a:avLst/>
              </a:prstGeom>
              <a:blipFill>
                <a:blip r:embed="rId9"/>
                <a:stretch>
                  <a:fillRect l="-2222" b="-25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73766" y="4392515"/>
                <a:ext cx="3042115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𝑎𝑏𝑠𝑜𝑟𝑝𝑡𝑖𝑜𝑛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sz="15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66" y="4392515"/>
                <a:ext cx="3042115" cy="230832"/>
              </a:xfrm>
              <a:prstGeom prst="rect">
                <a:avLst/>
              </a:prstGeom>
              <a:blipFill>
                <a:blip r:embed="rId10"/>
                <a:stretch>
                  <a:fillRect l="-802" t="-5405" r="-1603" b="-3513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74191" y="4666021"/>
                <a:ext cx="2980688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𝑠𝑐𝑎𝑡𝑡𝑒𝑟𝑖𝑛𝑔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sz="15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91" y="4666021"/>
                <a:ext cx="2980688" cy="230832"/>
              </a:xfrm>
              <a:prstGeom prst="rect">
                <a:avLst/>
              </a:prstGeom>
              <a:blipFill>
                <a:blip r:embed="rId11"/>
                <a:stretch>
                  <a:fillRect l="-818" t="-2632" r="-1636" b="-315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92" y="4906163"/>
                <a:ext cx="2930354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𝐼𝑅</m:t>
                          </m:r>
                        </m:sub>
                      </m:sSub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𝑖𝑛𝑓𝑟𝑎𝑟𝑒𝑑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sz="15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92" y="4906163"/>
                <a:ext cx="2930354" cy="230832"/>
              </a:xfrm>
              <a:prstGeom prst="rect">
                <a:avLst/>
              </a:prstGeom>
              <a:blipFill>
                <a:blip r:embed="rId12"/>
                <a:stretch>
                  <a:fillRect l="-833" t="-5263" r="-1875" b="-315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151236" y="4392515"/>
                <a:ext cx="2797368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CA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𝑡h𝑒𝑟𝑚𝑎𝑙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𝑑𝑖𝑓𝑓𝑢𝑠𝑖𝑣𝑖𝑡𝑦</m:t>
                      </m:r>
                      <m:f>
                        <m:fPr>
                          <m:type m:val="lin"/>
                          <m:ctrlPr>
                            <a:rPr lang="en-CA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CA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CA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CA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CA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sz="15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236" y="4392515"/>
                <a:ext cx="2797368" cy="230832"/>
              </a:xfrm>
              <a:prstGeom prst="rect">
                <a:avLst/>
              </a:prstGeom>
              <a:blipFill>
                <a:blip r:embed="rId13"/>
                <a:stretch>
                  <a:fillRect l="-218" t="-178378" r="-14161" b="-25405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146034" y="4650631"/>
                <a:ext cx="2664254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𝑠𝑢𝑟𝑓𝑎𝑐𝑒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𝑓𝑙𝑢𝑒𝑛𝑐𝑒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[</m:t>
                      </m:r>
                      <m:f>
                        <m:fPr>
                          <m:type m:val="lin"/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en-CA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CA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sz="15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034" y="4650631"/>
                <a:ext cx="2664254" cy="230832"/>
              </a:xfrm>
              <a:prstGeom prst="rect">
                <a:avLst/>
              </a:prstGeom>
              <a:blipFill>
                <a:blip r:embed="rId14"/>
                <a:stretch>
                  <a:fillRect l="-915" t="-173684" r="-9382" b="-24473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198687" y="3385524"/>
                <a:ext cx="4098430" cy="621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sSubSup>
                            <m:sSubSup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𝑰𝑹</m:t>
                              </m:r>
                            </m:sub>
                            <m:sup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𝒕𝒓</m:t>
                              </m:r>
                            </m:sub>
                            <m:sup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CA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𝑰𝑹</m:t>
                              </m:r>
                            </m:sub>
                          </m:s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𝑾</m:t>
                          </m:r>
                          <m:d>
                            <m:d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𝒕𝒓</m:t>
                                  </m:r>
                                </m:sub>
                                <m:sup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𝒕𝒓</m:t>
                              </m:r>
                            </m:sub>
                          </m:sSub>
                          <m:r>
                            <a:rPr lang="en-CA" sz="1600" b="1" i="1">
                              <a:latin typeface="Cambria Math" panose="02040503050406030204" pitchFamily="18" charset="0"/>
                            </a:rPr>
                            <m:t>𝑾</m:t>
                          </m:r>
                          <m:d>
                            <m:dPr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𝑰𝑹</m:t>
                                  </m:r>
                                </m:sub>
                                <m:sup>
                                  <m:r>
                                    <a:rPr lang="en-CA" sz="16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CA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CA" sz="1600" b="1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687" y="3385524"/>
                <a:ext cx="4098430" cy="6212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ket 23"/>
          <p:cNvSpPr/>
          <p:nvPr/>
        </p:nvSpPr>
        <p:spPr>
          <a:xfrm>
            <a:off x="2203904" y="2751187"/>
            <a:ext cx="52613" cy="720000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b="1" dirty="0"/>
          </a:p>
        </p:txBody>
      </p:sp>
      <p:sp>
        <p:nvSpPr>
          <p:cNvPr id="25" name="Left Bracket 24"/>
          <p:cNvSpPr/>
          <p:nvPr/>
        </p:nvSpPr>
        <p:spPr>
          <a:xfrm flipH="1">
            <a:off x="6102554" y="3333855"/>
            <a:ext cx="54000" cy="720000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146034" y="4898326"/>
                <a:ext cx="319023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𝑡h𝑒𝑟𝑚𝑎𝑙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𝑐𝑜𝑛𝑑𝑢𝑐𝑡𝑖𝑣𝑖𝑡𝑦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 [</m:t>
                      </m:r>
                      <m:f>
                        <m:fPr>
                          <m:type m:val="lin"/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CA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CA" sz="15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034" y="4898326"/>
                <a:ext cx="3190232" cy="230832"/>
              </a:xfrm>
              <a:prstGeom prst="rect">
                <a:avLst/>
              </a:prstGeom>
              <a:blipFill>
                <a:blip r:embed="rId16"/>
                <a:stretch>
                  <a:fillRect l="-765" t="-178378" r="-1912" b="-25405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67544" y="4024052"/>
                <a:ext cx="1927066" cy="354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  <a:ea typeface="EB Garamond"/>
                          <a:cs typeface="EB Garamond"/>
                          <a:sym typeface="EB Garamond"/>
                        </a:rPr>
                        <m:t>𝑊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EB Garamond"/>
                          <a:cs typeface="EB Garamond"/>
                          <a:sym typeface="EB Garamond"/>
                        </a:rPr>
                        <m:t>(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EB Garamond"/>
                          <a:cs typeface="EB Garamond"/>
                          <a:sym typeface="EB Garamond"/>
                        </a:rPr>
                        <m:t>𝑥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EB Garamond"/>
                          <a:cs typeface="EB Garamond"/>
                          <a:sym typeface="EB Garamond"/>
                        </a:rPr>
                        <m:t>)≡</m:t>
                      </m:r>
                      <m:sSup>
                        <m:sSup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EB Garamond"/>
                              <a:sym typeface="EB Garamond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EB Garamond"/>
                              <a:sym typeface="EB Garamond"/>
                            </a:rPr>
                            <m:t>𝑒</m:t>
                          </m:r>
                        </m:e>
                        <m:sup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EB Garamond"/>
                                  <a:sym typeface="EB Garamond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EB Garamond"/>
                                  <a:sym typeface="EB Garamond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EB Garamond"/>
                                  <a:sym typeface="EB Garamond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func>
                        <m:func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EB Garamond"/>
                              <a:sym typeface="EB Garamond"/>
                            </a:rPr>
                          </m:ctrlPr>
                        </m:funcPr>
                        <m:fNam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EB Garamond"/>
                              <a:sym typeface="EB Garamond"/>
                            </a:rPr>
                            <m:t>𝑒𝑟𝑓𝑐</m:t>
                          </m:r>
                        </m:fName>
                        <m:e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EB Garamond"/>
                                  <a:sym typeface="EB Garamond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EB Garamond"/>
                                  <a:sym typeface="EB Garamond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CA" sz="1500" i="1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024052"/>
                <a:ext cx="1927066" cy="354905"/>
              </a:xfrm>
              <a:prstGeom prst="rect">
                <a:avLst/>
              </a:prstGeom>
              <a:blipFill>
                <a:blip r:embed="rId17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73222" y="2844276"/>
            <a:ext cx="1926226" cy="18353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60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3082"/>
            <a:ext cx="8676456" cy="53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600" b="1" dirty="0" smtClean="0">
                <a:latin typeface="+mj-lt"/>
                <a:ea typeface="EB Garamond"/>
                <a:cs typeface="EB Garamond"/>
                <a:sym typeface="EB Garamond"/>
              </a:rPr>
              <a:t>Theory</a:t>
            </a:r>
            <a:endParaRPr lang="en-US" sz="26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50" y="608170"/>
            <a:ext cx="8654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buClr>
                <a:srgbClr val="000000"/>
              </a:buClr>
              <a:buSzPts val="2000"/>
              <a:buFont typeface="EB Garamond"/>
              <a:buChar char="•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Parameter study on theoretical signal profiles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derived 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from S(t)</a:t>
            </a:r>
            <a:endParaRPr lang="en-US"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32660" y="1024941"/>
                <a:ext cx="3374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CA" sz="20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660" y="1024941"/>
                <a:ext cx="337400" cy="307777"/>
              </a:xfrm>
              <a:prstGeom prst="rect">
                <a:avLst/>
              </a:prstGeom>
              <a:blipFill>
                <a:blip r:embed="rId2"/>
                <a:stretch>
                  <a:fillRect l="-16071" b="-215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65642" y="1356646"/>
                <a:ext cx="31104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CA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CA" sz="20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642" y="1356646"/>
                <a:ext cx="311047" cy="307777"/>
              </a:xfrm>
              <a:prstGeom prst="rect">
                <a:avLst/>
              </a:prstGeom>
              <a:blipFill>
                <a:blip r:embed="rId3"/>
                <a:stretch>
                  <a:fillRect l="-19608" b="-22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179537" y="4210723"/>
            <a:ext cx="3930692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Google Shape;277;p25"/>
          <p:cNvSpPr/>
          <p:nvPr/>
        </p:nvSpPr>
        <p:spPr>
          <a:xfrm>
            <a:off x="3208144" y="1774771"/>
            <a:ext cx="3296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The effect of absorption 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on the </a:t>
            </a:r>
            <a:r>
              <a:rPr lang="en" sz="2000" i="1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PPTR 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signal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11" name="Google Shape;276;p25"/>
          <p:cNvSpPr/>
          <p:nvPr/>
        </p:nvSpPr>
        <p:spPr>
          <a:xfrm>
            <a:off x="6024553" y="1807411"/>
            <a:ext cx="2997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The effect of scattering 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on the </a:t>
            </a:r>
            <a:r>
              <a:rPr lang="en" sz="2000" i="1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PPTR 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signal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pic>
        <p:nvPicPr>
          <p:cNvPr id="3" name="Google Shape;274;p25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6689" y="2482771"/>
            <a:ext cx="2884253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73;p25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1224" y="2482771"/>
            <a:ext cx="2884258" cy="2160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Google Shape;280;p25"/>
              <p:cNvGraphicFramePr/>
              <p:nvPr>
                <p:extLst>
                  <p:ext uri="{D42A27DB-BD31-4B8C-83A1-F6EECF244321}">
                    <p14:modId xmlns:p14="http://schemas.microsoft.com/office/powerpoint/2010/main" val="3280961130"/>
                  </p:ext>
                </p:extLst>
              </p:nvPr>
            </p:nvGraphicFramePr>
            <p:xfrm>
              <a:off x="684486" y="2868934"/>
              <a:ext cx="2548174" cy="1394968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5263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217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64061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1.3×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−7</m:t>
                                    </m:r>
                                  </m:sup>
                                </m:sSup>
                                <m:r>
                                  <a:rPr lang="en-CA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EB Garamond"/>
                                    <a:sym typeface="EB Garamond"/>
                                  </a:rPr>
                                  <m:t>[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EB Garamond"/>
                                        <a:sym typeface="EB Garamond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EB Garamond"/>
                                            <a:sym typeface="EB Garamond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 b="0" i="0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EB Garamond"/>
                                            <a:sym typeface="EB Garamond"/>
                                          </a:rPr>
                                          <m:t>m</m:t>
                                        </m:r>
                                      </m:e>
                                      <m:sup>
                                        <m:r>
                                          <a:rPr lang="en-US" sz="1800" b="0" i="0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EB Garamond"/>
                                            <a:sym typeface="EB Garamond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EB Garamond"/>
                                        <a:sym typeface="EB Garamond"/>
                                      </a:rPr>
                                      <m:t>s</m:t>
                                    </m:r>
                                  </m:den>
                                </m:f>
                                <m:r>
                                  <a:rPr lang="en-US" sz="18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EB Garamond"/>
                                    <a:sym typeface="EB Garamond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EB Garamond"/>
                            <a:sym typeface="EB Garamond"/>
                          </a:endParaRPr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6550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EB Garamond"/>
                                        <a:sym typeface="EB Garamond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8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EB Garamond"/>
                                            <a:sym typeface="EB Garamond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EB Garamond"/>
                                            <a:sym typeface="EB Garamond"/>
                                          </a:rPr>
                                          <m:t>𝜇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EB Garamond"/>
                                        <a:sym typeface="EB Garamond"/>
                                      </a:rPr>
                                      <m:t>𝐼𝑅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120000</m:t>
                                </m:r>
                                <m:r>
                                  <a:rPr lang="en-CA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ar-AE" sz="18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EB Garamond"/>
                                    <a:sym typeface="EB Garamond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ar-AE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EB Garamond"/>
                                        <a:sym typeface="EB Garamond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ar-AE" sz="18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EB Garamond"/>
                                        <a:sym typeface="EB Garamond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ar-AE" sz="18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EB Garamond"/>
                                        <a:sym typeface="EB Garamond"/>
                                      </a:rPr>
                                      <m:t>−</m:t>
                                    </m:r>
                                    <m:r>
                                      <a:rPr lang="ar-AE" sz="18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EB Garamond"/>
                                        <a:sym typeface="EB Garamond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ar-AE" sz="18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EB Garamond"/>
                                    <a:sym typeface="EB Garamond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ar-AE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EB Garamond"/>
                            <a:sym typeface="EB Garamond"/>
                          </a:endParaRPr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6550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EB Garamond"/>
                                    <a:sym typeface="EB Garamond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503</m:t>
                              </m:r>
                            </m:oMath>
                          </a14:m>
                          <a:r>
                            <a:rPr lang="en-US" sz="180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EB Garamond"/>
                                  <a:sym typeface="EB Garamond"/>
                                </a:rPr>
                                <m:t>[</m:t>
                              </m:r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EB Garamond"/>
                                  <a:sym typeface="EB Garamond"/>
                                </a:rPr>
                                <m:t>W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EB Garamond"/>
                                      <a:sym typeface="EB Garamond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EB Garamond"/>
                                      <a:sym typeface="EB Garamond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EB Garamond"/>
                                      <a:sym typeface="EB Garamond"/>
                                    </a:rPr>
                                    <m:t>−</m:t>
                                  </m:r>
                                  <m:r>
                                    <a:rPr lang="en-US" sz="1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EB Garamond"/>
                                      <a:sym typeface="EB Garamond"/>
                                    </a:rPr>
                                    <m:t>1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EB Garamond"/>
                                      <a:sym typeface="EB Garamond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EB Garamond"/>
                                      <a:sym typeface="EB Garamond"/>
                                    </a:rPr>
                                    <m:t>K</m:t>
                                  </m:r>
                                </m:e>
                                <m:sup>
                                  <m:r>
                                    <a:rPr lang="en-US" sz="1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EB Garamond"/>
                                      <a:sym typeface="EB Garamond"/>
                                    </a:rPr>
                                    <m:t>−</m:t>
                                  </m:r>
                                  <m:r>
                                    <a:rPr lang="en-US" sz="1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EB Garamond"/>
                                      <a:sym typeface="EB Garamond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1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EB Garamond"/>
                                  <a:sym typeface="EB Garamond"/>
                                </a:rPr>
                                <m:t>]</m:t>
                              </m:r>
                            </m:oMath>
                          </a14:m>
                          <a:endParaRPr lang="en-US" sz="1800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EB Garamond"/>
                            <a:sym typeface="EB Garamond"/>
                          </a:endParaRPr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Google Shape;280;p25"/>
              <p:cNvGraphicFramePr/>
              <p:nvPr>
                <p:extLst>
                  <p:ext uri="{D42A27DB-BD31-4B8C-83A1-F6EECF244321}">
                    <p14:modId xmlns:p14="http://schemas.microsoft.com/office/powerpoint/2010/main" val="3280961130"/>
                  </p:ext>
                </p:extLst>
              </p:nvPr>
            </p:nvGraphicFramePr>
            <p:xfrm>
              <a:off x="684486" y="2868934"/>
              <a:ext cx="2548174" cy="1394968"/>
            </p:xfrm>
            <a:graphic>
              <a:graphicData uri="http://schemas.openxmlformats.org/drawingml/2006/table">
                <a:tbl>
                  <a:tblPr firstRow="1" bandRow="1">
                    <a:noFill/>
                  </a:tblPr>
                  <a:tblGrid>
                    <a:gridCol w="5263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217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418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blipFill>
                          <a:blip r:embed="rId6"/>
                          <a:stretch>
                            <a:fillRect l="-1149" t="-943" r="-383908" b="-1264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blipFill>
                          <a:blip r:embed="rId6"/>
                          <a:stretch>
                            <a:fillRect l="-26506" t="-943" r="-602" b="-1264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65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blipFill>
                          <a:blip r:embed="rId6"/>
                          <a:stretch>
                            <a:fillRect l="-1149" t="-172581" r="-383908" b="-1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blipFill>
                          <a:blip r:embed="rId6"/>
                          <a:stretch>
                            <a:fillRect l="-26506" t="-172581" r="-602" b="-1161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65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blipFill>
                          <a:blip r:embed="rId6"/>
                          <a:stretch>
                            <a:fillRect l="-1149" t="-272581" r="-383908" b="-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50" marR="91450" marT="45725" marB="45725" anchor="ctr">
                        <a:lnL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blipFill>
                          <a:blip r:embed="rId6"/>
                          <a:stretch>
                            <a:fillRect l="-26506" t="-272581" r="-602" b="-161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Google Shape;281;p25"/>
          <p:cNvSpPr/>
          <p:nvPr/>
        </p:nvSpPr>
        <p:spPr>
          <a:xfrm>
            <a:off x="298378" y="2198305"/>
            <a:ext cx="3320389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Parameters 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used </a:t>
            </a:r>
            <a:r>
              <a:rPr lang="en-CA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f</a:t>
            </a: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soft tissues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4486" y="977090"/>
            <a:ext cx="8654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2000"/>
            </a:pP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- Absorption coefficient,</a:t>
            </a:r>
            <a:endParaRPr lang="en-US"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486" y="1310480"/>
            <a:ext cx="8654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2000"/>
            </a:pP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- Scattering coefficient,</a:t>
            </a:r>
            <a:endParaRPr lang="en-US"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76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886964"/>
              </p:ext>
            </p:extLst>
          </p:nvPr>
        </p:nvGraphicFramePr>
        <p:xfrm>
          <a:off x="683568" y="862805"/>
          <a:ext cx="8061349" cy="3384376"/>
        </p:xfrm>
        <a:graphic>
          <a:graphicData uri="http://schemas.openxmlformats.org/drawingml/2006/table">
            <a:tbl>
              <a:tblPr firstRow="1" bandRow="1"/>
              <a:tblGrid>
                <a:gridCol w="1302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6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187">
                <a:tc>
                  <a:txBody>
                    <a:bodyPr/>
                    <a:lstStyle/>
                    <a:p>
                      <a:pPr algn="ctr"/>
                      <a:r>
                        <a:rPr lang="en-CA" sz="1400" b="1" dirty="0" smtClean="0">
                          <a:latin typeface="Garamond" panose="02020404030301010803" pitchFamily="18" charset="0"/>
                        </a:rPr>
                        <a:t>Sequence of experiments performed</a:t>
                      </a:r>
                      <a:endParaRPr lang="en-US" sz="14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1" dirty="0" smtClean="0">
                          <a:latin typeface="Garamond" panose="02020404030301010803" pitchFamily="18" charset="0"/>
                        </a:rPr>
                        <a:t>Sample</a:t>
                      </a:r>
                      <a:endParaRPr lang="en-US" sz="14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1" dirty="0" smtClean="0">
                          <a:latin typeface="Garamond" panose="02020404030301010803" pitchFamily="18" charset="0"/>
                        </a:rPr>
                        <a:t>Study target</a:t>
                      </a:r>
                      <a:endParaRPr lang="en-US" sz="14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="1" dirty="0" smtClean="0">
                          <a:latin typeface="Garamond" panose="02020404030301010803" pitchFamily="18" charset="0"/>
                        </a:rPr>
                        <a:t>Excitation Source Used</a:t>
                      </a:r>
                      <a:endParaRPr lang="en-US" sz="1400" b="1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440">
                <a:tc>
                  <a:txBody>
                    <a:bodyPr/>
                    <a:lstStyle/>
                    <a:p>
                      <a:pPr algn="ctr"/>
                      <a:r>
                        <a:rPr lang="en-CA" sz="1400" b="1" dirty="0" smtClean="0">
                          <a:latin typeface="Garamond" panose="02020404030301010803" pitchFamily="18" charset="0"/>
                        </a:rPr>
                        <a:t>Experiment 1</a:t>
                      </a:r>
                      <a:endParaRPr lang="en-US" sz="1400" b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Comparative study between single repetition frequency vs. linear frequency</a:t>
                      </a:r>
                      <a:r>
                        <a:rPr lang="en-US" sz="1400" b="0" baseline="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 modulation chirp of eTC-PCT images </a:t>
                      </a:r>
                      <a:r>
                        <a:rPr lang="en-US" sz="1400" b="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on a sample with artificially induced dental caries</a:t>
                      </a:r>
                      <a:endParaRPr lang="en-US" sz="1400" b="0" dirty="0" smtClean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b="0" dirty="0" smtClean="0">
                          <a:latin typeface="Garamond" panose="02020404030301010803" pitchFamily="18" charset="0"/>
                        </a:rPr>
                        <a:t>CW laser</a:t>
                      </a:r>
                    </a:p>
                    <a:p>
                      <a:endParaRPr lang="en-US" sz="1400" b="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4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400" b="1" dirty="0" smtClean="0">
                          <a:latin typeface="Garamond" panose="02020404030301010803" pitchFamily="18" charset="0"/>
                        </a:rPr>
                        <a:t>Experiment 2</a:t>
                      </a:r>
                      <a:endParaRPr lang="en-US" sz="1400" b="1" dirty="0" smtClean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Comparative study between OPO wavelengths on a sample with artificially induced and natural dental caries</a:t>
                      </a:r>
                      <a:endParaRPr lang="en-US" sz="1400" b="0" dirty="0" smtClean="0">
                        <a:solidFill>
                          <a:srgbClr val="000000"/>
                        </a:solidFill>
                        <a:latin typeface="Garamond" panose="02020404030301010803" pitchFamily="18" charset="0"/>
                      </a:endParaRPr>
                    </a:p>
                    <a:p>
                      <a:endParaRPr lang="en-US" sz="1400" b="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Pulsed </a:t>
                      </a:r>
                      <a:r>
                        <a:rPr lang="en-US" sz="1400" dirty="0" err="1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Nd:YAG</a:t>
                      </a:r>
                      <a:r>
                        <a:rPr lang="en-US" sz="140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 laser</a:t>
                      </a:r>
                      <a:endParaRPr lang="en-US" sz="1400" b="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980">
                <a:tc>
                  <a:txBody>
                    <a:bodyPr/>
                    <a:lstStyle/>
                    <a:p>
                      <a:pPr algn="ctr"/>
                      <a:r>
                        <a:rPr lang="en-CA" sz="1400" b="1" dirty="0" smtClean="0">
                          <a:latin typeface="Garamond" panose="02020404030301010803" pitchFamily="18" charset="0"/>
                        </a:rPr>
                        <a:t>Experiment 3</a:t>
                      </a:r>
                      <a:endParaRPr lang="en-US" sz="1400" b="1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0" dirty="0" smtClean="0">
                          <a:latin typeface="Garamond" panose="02020404030301010803" pitchFamily="18" charset="0"/>
                        </a:rPr>
                        <a:t>Examining</a:t>
                      </a:r>
                      <a:r>
                        <a:rPr lang="en-CA" sz="1400" b="0" baseline="0" dirty="0" smtClean="0">
                          <a:latin typeface="Garamond" panose="02020404030301010803" pitchFamily="18" charset="0"/>
                        </a:rPr>
                        <a:t> a natural dental crack on the basis of wavelength and single pulse repetition frequency </a:t>
                      </a:r>
                      <a:endParaRPr lang="en-US" sz="1400" b="0" dirty="0" smtClean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Pulsed </a:t>
                      </a:r>
                      <a:r>
                        <a:rPr lang="en-US" sz="1400" dirty="0" err="1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Nd:YAG</a:t>
                      </a:r>
                      <a:r>
                        <a:rPr lang="en-US" sz="140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 laser</a:t>
                      </a:r>
                      <a:endParaRPr lang="en-US" sz="1400" b="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oogle Shape;546;p33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7489" b="39519"/>
          <a:stretch/>
        </p:blipFill>
        <p:spPr>
          <a:xfrm>
            <a:off x="2101048" y="1634735"/>
            <a:ext cx="1335942" cy="78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2;p2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25283"/>
          <a:stretch/>
        </p:blipFill>
        <p:spPr>
          <a:xfrm>
            <a:off x="2327686" y="2503459"/>
            <a:ext cx="820112" cy="7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11;p3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24653" b="17521"/>
          <a:stretch/>
        </p:blipFill>
        <p:spPr>
          <a:xfrm>
            <a:off x="2050560" y="3356406"/>
            <a:ext cx="1374364" cy="805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81;p25"/>
          <p:cNvSpPr/>
          <p:nvPr/>
        </p:nvSpPr>
        <p:spPr>
          <a:xfrm>
            <a:off x="1591439" y="454900"/>
            <a:ext cx="6245606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Schematic imaging study sequence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3082"/>
            <a:ext cx="8676456" cy="53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600" b="1" dirty="0" smtClean="0">
                <a:latin typeface="+mj-lt"/>
                <a:ea typeface="EB Garamond"/>
                <a:cs typeface="EB Garamond"/>
                <a:sym typeface="EB Garamond"/>
              </a:rPr>
              <a:t>Experimental Plan</a:t>
            </a:r>
            <a:endParaRPr lang="en-US" sz="2600" b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3808" y="1943946"/>
            <a:ext cx="138647" cy="229487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2756953" y="2695918"/>
            <a:ext cx="94000" cy="200157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483768" y="3871837"/>
            <a:ext cx="193438" cy="141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1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187973" y="4265306"/>
            <a:ext cx="3930692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98" y="4589860"/>
            <a:ext cx="1235215" cy="53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2" y="4539054"/>
            <a:ext cx="1198465" cy="6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44" y="4611544"/>
            <a:ext cx="1246043" cy="51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" y="2239491"/>
            <a:ext cx="1209825" cy="7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92" y="2413412"/>
            <a:ext cx="1225129" cy="55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77" y="2301184"/>
            <a:ext cx="1202903" cy="70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46" y="2362914"/>
            <a:ext cx="1229575" cy="6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70" y="2361212"/>
            <a:ext cx="1234112" cy="68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-61911"/>
            <a:ext cx="8676456" cy="92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latin typeface="+mj-lt"/>
                <a:ea typeface="EB Garamond"/>
                <a:cs typeface="EB Garamond"/>
                <a:sym typeface="EB Garamond"/>
              </a:rPr>
              <a:t>Comparison between eTC-PCT images of single repetition frequency and chirp frequency using CW laser</a:t>
            </a:r>
            <a:endParaRPr lang="en-US" sz="24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5" y="1340238"/>
            <a:ext cx="1181143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1" y="3407868"/>
            <a:ext cx="1226068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10" y="1348644"/>
            <a:ext cx="1196254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32" y="3420428"/>
            <a:ext cx="11124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9560" y="1127510"/>
            <a:ext cx="99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0.2 Hz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4450" y="1089557"/>
            <a:ext cx="95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0.3 Hz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9" y="1325362"/>
            <a:ext cx="114894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57" y="3447187"/>
            <a:ext cx="11124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61472" y="1068656"/>
            <a:ext cx="10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0.4 Hz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48" y="1305613"/>
            <a:ext cx="1116713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19" y="3440097"/>
            <a:ext cx="1110778" cy="100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927830" y="1077062"/>
            <a:ext cx="93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0.5 Hz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30" y="1340238"/>
            <a:ext cx="1119029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69" y="3420428"/>
            <a:ext cx="11124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68024" y="1109294"/>
            <a:ext cx="16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0.2-0.6 Hz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6700" y="3158280"/>
            <a:ext cx="99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0.2 Hz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18758" y="3185854"/>
            <a:ext cx="95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0.3 Hz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84158" y="3198910"/>
            <a:ext cx="10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0.4 Hz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90581" y="3172654"/>
            <a:ext cx="93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0.5 Hz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78401" y="3150118"/>
            <a:ext cx="16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Garamond" panose="02020404030301010803" pitchFamily="18" charset="0"/>
              </a:rPr>
              <a:t>0.2-0.6 Hz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6" name="Google Shape;546;p33"/>
          <p:cNvPicPr preferRelativeResize="0">
            <a:picLocks noChangeAspect="1"/>
          </p:cNvPicPr>
          <p:nvPr/>
        </p:nvPicPr>
        <p:blipFill rotWithShape="1">
          <a:blip r:embed="rId20">
            <a:alphaModFix/>
          </a:blip>
          <a:srcRect l="15581" t="7489" b="39519"/>
          <a:stretch/>
        </p:blipFill>
        <p:spPr>
          <a:xfrm>
            <a:off x="7965295" y="871154"/>
            <a:ext cx="1127791" cy="7841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547;p33"/>
          <p:cNvCxnSpPr/>
          <p:nvPr/>
        </p:nvCxnSpPr>
        <p:spPr>
          <a:xfrm>
            <a:off x="7740312" y="1134591"/>
            <a:ext cx="720040" cy="12862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" name="Google Shape;548;p33"/>
          <p:cNvSpPr txBox="1"/>
          <p:nvPr/>
        </p:nvSpPr>
        <p:spPr>
          <a:xfrm>
            <a:off x="6816414" y="739750"/>
            <a:ext cx="109470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Artificial </a:t>
            </a:r>
            <a:endParaRPr lang="en" dirty="0" smtClean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caries</a:t>
            </a:r>
            <a:endParaRPr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94" y="3472431"/>
            <a:ext cx="1351195" cy="101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420" y="2129514"/>
            <a:ext cx="1351195" cy="101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Google Shape;293;p26"/>
          <p:cNvSpPr txBox="1"/>
          <p:nvPr/>
        </p:nvSpPr>
        <p:spPr>
          <a:xfrm>
            <a:off x="467684" y="758164"/>
            <a:ext cx="166512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Amplitude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57" name="Google Shape;293;p26"/>
          <p:cNvSpPr txBox="1"/>
          <p:nvPr/>
        </p:nvSpPr>
        <p:spPr>
          <a:xfrm>
            <a:off x="505661" y="2866856"/>
            <a:ext cx="94892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Phase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58" name="Google Shape;289;p26"/>
          <p:cNvSpPr txBox="1"/>
          <p:nvPr/>
        </p:nvSpPr>
        <p:spPr>
          <a:xfrm>
            <a:off x="7586933" y="1722247"/>
            <a:ext cx="194002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Before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demineralization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59" name="Google Shape;289;p26"/>
          <p:cNvSpPr txBox="1"/>
          <p:nvPr/>
        </p:nvSpPr>
        <p:spPr>
          <a:xfrm>
            <a:off x="7578885" y="3103735"/>
            <a:ext cx="194002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After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demineralization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60" name="Group 59"/>
          <p:cNvGrpSpPr/>
          <p:nvPr/>
        </p:nvGrpSpPr>
        <p:grpSpPr>
          <a:xfrm rot="5400000">
            <a:off x="6651692" y="2504623"/>
            <a:ext cx="1427772" cy="623217"/>
            <a:chOff x="627697" y="3692128"/>
            <a:chExt cx="2291458" cy="1344156"/>
          </a:xfrm>
        </p:grpSpPr>
        <p:pic>
          <p:nvPicPr>
            <p:cNvPr id="61" name="Google Shape;368;p11" descr="C:\Users\CADIFT-Imaging\Desktop\Capture10.JPG"/>
            <p:cNvPicPr preferRelativeResize="0"/>
            <p:nvPr/>
          </p:nvPicPr>
          <p:blipFill rotWithShape="1">
            <a:blip r:embed="rId23">
              <a:alphaModFix/>
            </a:blip>
            <a:srcRect r="67507"/>
            <a:stretch/>
          </p:blipFill>
          <p:spPr>
            <a:xfrm rot="16200000">
              <a:off x="1655595" y="3578883"/>
              <a:ext cx="311304" cy="2215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Google Shape;369;p11"/>
            <p:cNvSpPr txBox="1"/>
            <p:nvPr/>
          </p:nvSpPr>
          <p:spPr>
            <a:xfrm>
              <a:off x="627697" y="3847823"/>
              <a:ext cx="220253" cy="597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</a:t>
              </a:r>
              <a:endParaRPr sz="13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63" name="Google Shape;370;p11"/>
            <p:cNvSpPr txBox="1"/>
            <p:nvPr/>
          </p:nvSpPr>
          <p:spPr>
            <a:xfrm>
              <a:off x="2576173" y="3939249"/>
              <a:ext cx="220253" cy="597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0</a:t>
              </a:r>
              <a:endParaRPr sz="13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64" name="Google Shape;371;p11"/>
            <p:cNvSpPr txBox="1"/>
            <p:nvPr/>
          </p:nvSpPr>
          <p:spPr>
            <a:xfrm>
              <a:off x="1150888" y="3692128"/>
              <a:ext cx="1522004" cy="1344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2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Normalized </a:t>
              </a:r>
              <a:r>
                <a:rPr lang="en-US" sz="1200" dirty="0" smtClean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Scale Bar</a:t>
              </a:r>
              <a:endParaRPr sz="12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  <a:p>
              <a:endParaRPr sz="12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</p:grpSp>
      <p:cxnSp>
        <p:nvCxnSpPr>
          <p:cNvPr id="65" name="Google Shape;547;p33"/>
          <p:cNvCxnSpPr/>
          <p:nvPr/>
        </p:nvCxnSpPr>
        <p:spPr>
          <a:xfrm flipH="1" flipV="1">
            <a:off x="8629064" y="4206819"/>
            <a:ext cx="191408" cy="28755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" name="Google Shape;547;p33"/>
          <p:cNvCxnSpPr/>
          <p:nvPr/>
        </p:nvCxnSpPr>
        <p:spPr>
          <a:xfrm>
            <a:off x="2529700" y="1840306"/>
            <a:ext cx="208064" cy="12476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" name="Google Shape;345;p11"/>
          <p:cNvCxnSpPr/>
          <p:nvPr/>
        </p:nvCxnSpPr>
        <p:spPr>
          <a:xfrm flipV="1">
            <a:off x="668588" y="2010378"/>
            <a:ext cx="1090634" cy="428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ysDash"/>
            <a:round/>
            <a:headEnd type="none" w="sm" len="sm"/>
            <a:tailEnd type="none" w="sm" len="sm"/>
          </a:ln>
        </p:spPr>
      </p:cxnSp>
      <p:cxnSp>
        <p:nvCxnSpPr>
          <p:cNvPr id="72" name="Google Shape;345;p11"/>
          <p:cNvCxnSpPr/>
          <p:nvPr/>
        </p:nvCxnSpPr>
        <p:spPr>
          <a:xfrm flipV="1">
            <a:off x="736913" y="4123566"/>
            <a:ext cx="1090634" cy="428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ysDash"/>
            <a:round/>
            <a:headEnd type="none" w="sm" len="sm"/>
            <a:tailEnd type="none" w="sm" len="sm"/>
          </a:ln>
        </p:spPr>
      </p:cxnSp>
      <p:cxnSp>
        <p:nvCxnSpPr>
          <p:cNvPr id="73" name="Google Shape;547;p33"/>
          <p:cNvCxnSpPr/>
          <p:nvPr/>
        </p:nvCxnSpPr>
        <p:spPr>
          <a:xfrm>
            <a:off x="3859403" y="3922970"/>
            <a:ext cx="208064" cy="12476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" name="Google Shape;293;p26"/>
          <p:cNvSpPr txBox="1"/>
          <p:nvPr/>
        </p:nvSpPr>
        <p:spPr>
          <a:xfrm rot="16200000">
            <a:off x="-226421" y="2017672"/>
            <a:ext cx="1665126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5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C</a:t>
            </a:r>
            <a:r>
              <a:rPr lang="en" sz="105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ross-section</a:t>
            </a:r>
            <a:endParaRPr sz="105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16840" y="3523211"/>
            <a:ext cx="1107815" cy="901635"/>
            <a:chOff x="9350844" y="1235527"/>
            <a:chExt cx="1107815" cy="901635"/>
          </a:xfrm>
        </p:grpSpPr>
        <p:grpSp>
          <p:nvGrpSpPr>
            <p:cNvPr id="26" name="Group 25"/>
            <p:cNvGrpSpPr/>
            <p:nvPr/>
          </p:nvGrpSpPr>
          <p:grpSpPr>
            <a:xfrm>
              <a:off x="9500381" y="1235527"/>
              <a:ext cx="958278" cy="878329"/>
              <a:chOff x="7112237" y="4043712"/>
              <a:chExt cx="958278" cy="878329"/>
            </a:xfrm>
          </p:grpSpPr>
          <p:cxnSp>
            <p:nvCxnSpPr>
              <p:cNvPr id="66" name="Google Shape;359;p11"/>
              <p:cNvCxnSpPr/>
              <p:nvPr/>
            </p:nvCxnSpPr>
            <p:spPr>
              <a:xfrm>
                <a:off x="7345046" y="4718850"/>
                <a:ext cx="189645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" name="Google Shape;360;p11"/>
              <p:cNvCxnSpPr/>
              <p:nvPr/>
            </p:nvCxnSpPr>
            <p:spPr>
              <a:xfrm>
                <a:off x="7324159" y="4492744"/>
                <a:ext cx="0" cy="190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69" name="Google Shape;365;p11"/>
              <p:cNvSpPr txBox="1"/>
              <p:nvPr/>
            </p:nvSpPr>
            <p:spPr>
              <a:xfrm>
                <a:off x="7375416" y="4683544"/>
                <a:ext cx="695099" cy="238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CA" sz="1100" dirty="0" smtClean="0">
                    <a:solidFill>
                      <a:schemeClr val="dk1"/>
                    </a:solidFill>
                    <a:latin typeface="Garamond" panose="02020404030301010803" pitchFamily="18" charset="0"/>
                    <a:ea typeface="Garamond"/>
                    <a:cs typeface="Garamond"/>
                    <a:sym typeface="Garamond"/>
                  </a:rPr>
                  <a:t>2 </a:t>
                </a:r>
                <a:r>
                  <a:rPr lang="en-CA" sz="1100" dirty="0">
                    <a:solidFill>
                      <a:schemeClr val="dk1"/>
                    </a:solidFill>
                    <a:latin typeface="Garamond" panose="02020404030301010803" pitchFamily="18" charset="0"/>
                    <a:ea typeface="Garamond"/>
                    <a:cs typeface="Garamond"/>
                    <a:sym typeface="Garamond"/>
                  </a:rPr>
                  <a:t>mm</a:t>
                </a:r>
                <a:endParaRPr sz="11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endParaRPr>
              </a:p>
            </p:txBody>
          </p:sp>
          <p:sp>
            <p:nvSpPr>
              <p:cNvPr id="71" name="Google Shape;366;p11"/>
              <p:cNvSpPr txBox="1"/>
              <p:nvPr/>
            </p:nvSpPr>
            <p:spPr>
              <a:xfrm rot="16200000">
                <a:off x="6917139" y="4238810"/>
                <a:ext cx="628693" cy="238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CA" sz="1100" dirty="0" smtClean="0">
                    <a:solidFill>
                      <a:schemeClr val="dk1"/>
                    </a:solidFill>
                    <a:latin typeface="Garamond" panose="02020404030301010803" pitchFamily="18" charset="0"/>
                    <a:ea typeface="Garamond"/>
                    <a:cs typeface="Garamond"/>
                    <a:sym typeface="Garamond"/>
                  </a:rPr>
                  <a:t>2 mm</a:t>
                </a:r>
                <a:endParaRPr sz="11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endParaRPr>
              </a:p>
            </p:txBody>
          </p:sp>
        </p:grpSp>
        <p:cxnSp>
          <p:nvCxnSpPr>
            <p:cNvPr id="76" name="Google Shape;359;p11"/>
            <p:cNvCxnSpPr/>
            <p:nvPr/>
          </p:nvCxnSpPr>
          <p:spPr>
            <a:xfrm flipV="1">
              <a:off x="9578905" y="1913045"/>
              <a:ext cx="119489" cy="104868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7" name="Google Shape;365;p11"/>
            <p:cNvSpPr txBox="1"/>
            <p:nvPr/>
          </p:nvSpPr>
          <p:spPr>
            <a:xfrm rot="19127886">
              <a:off x="9350844" y="1898665"/>
              <a:ext cx="695099" cy="238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100" dirty="0" smtClean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 </a:t>
              </a:r>
              <a:r>
                <a:rPr lang="en-CA" sz="11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mm</a:t>
              </a:r>
              <a:endParaRPr sz="11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 flipV="1">
            <a:off x="681590" y="2627034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1983246" y="2627034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3264085" y="2632746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4527070" y="2627034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5839396" y="2632096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5" y="4494378"/>
            <a:ext cx="1217799" cy="63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Straight Connector 92"/>
          <p:cNvCxnSpPr/>
          <p:nvPr/>
        </p:nvCxnSpPr>
        <p:spPr>
          <a:xfrm flipV="1">
            <a:off x="754462" y="4823533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2056118" y="4823533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3336957" y="4829245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4599942" y="4823533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1" name="Picture 7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03" y="4644714"/>
            <a:ext cx="1189199" cy="48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7" name="Straight Connector 96"/>
          <p:cNvCxnSpPr/>
          <p:nvPr/>
        </p:nvCxnSpPr>
        <p:spPr>
          <a:xfrm flipV="1">
            <a:off x="5912268" y="4828595"/>
            <a:ext cx="111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Google Shape;293;p26"/>
          <p:cNvSpPr txBox="1"/>
          <p:nvPr/>
        </p:nvSpPr>
        <p:spPr>
          <a:xfrm rot="16200000">
            <a:off x="-166666" y="4232278"/>
            <a:ext cx="166512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C</a:t>
            </a:r>
            <a:r>
              <a:rPr lang="en" sz="1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ross-section</a:t>
            </a:r>
            <a:endParaRPr sz="1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397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5187973" y="4265306"/>
            <a:ext cx="3930692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Google Shape;388;p12"/>
          <p:cNvPicPr preferRelativeResize="0"/>
          <p:nvPr/>
        </p:nvPicPr>
        <p:blipFill rotWithShape="1">
          <a:blip r:embed="rId2">
            <a:alphaModFix/>
          </a:blip>
          <a:srcRect l="3847" t="14532" r="1340" b="10898"/>
          <a:stretch/>
        </p:blipFill>
        <p:spPr>
          <a:xfrm>
            <a:off x="3731956" y="3674991"/>
            <a:ext cx="1976002" cy="130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9;p12"/>
          <p:cNvPicPr preferRelativeResize="0"/>
          <p:nvPr/>
        </p:nvPicPr>
        <p:blipFill rotWithShape="1">
          <a:blip r:embed="rId3">
            <a:alphaModFix/>
          </a:blip>
          <a:srcRect l="3909" t="11412" r="3869" b="11689"/>
          <a:stretch/>
        </p:blipFill>
        <p:spPr>
          <a:xfrm>
            <a:off x="5724670" y="2099716"/>
            <a:ext cx="1922249" cy="134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90;p12"/>
          <p:cNvPicPr preferRelativeResize="0"/>
          <p:nvPr/>
        </p:nvPicPr>
        <p:blipFill rotWithShape="1">
          <a:blip r:embed="rId4">
            <a:alphaModFix/>
          </a:blip>
          <a:srcRect l="3097" t="11219" r="4948" b="10878"/>
          <a:stretch/>
        </p:blipFill>
        <p:spPr>
          <a:xfrm>
            <a:off x="3649443" y="2050604"/>
            <a:ext cx="1949037" cy="138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91;p12"/>
          <p:cNvPicPr preferRelativeResize="0"/>
          <p:nvPr/>
        </p:nvPicPr>
        <p:blipFill rotWithShape="1">
          <a:blip r:embed="rId5">
            <a:alphaModFix/>
          </a:blip>
          <a:srcRect l="868" t="14807" r="4211" b="13096"/>
          <a:stretch/>
        </p:blipFill>
        <p:spPr>
          <a:xfrm>
            <a:off x="5698021" y="688471"/>
            <a:ext cx="1951220" cy="124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92;p12"/>
          <p:cNvPicPr preferRelativeResize="0"/>
          <p:nvPr/>
        </p:nvPicPr>
        <p:blipFill rotWithShape="1">
          <a:blip r:embed="rId6">
            <a:alphaModFix/>
          </a:blip>
          <a:srcRect l="2696" t="11499" r="3273" b="11022"/>
          <a:stretch/>
        </p:blipFill>
        <p:spPr>
          <a:xfrm>
            <a:off x="3671252" y="542194"/>
            <a:ext cx="1969900" cy="13581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93;p12"/>
          <p:cNvSpPr txBox="1"/>
          <p:nvPr/>
        </p:nvSpPr>
        <p:spPr>
          <a:xfrm>
            <a:off x="4327042" y="474691"/>
            <a:ext cx="103920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532 nm</a:t>
            </a:r>
            <a:endParaRPr sz="200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8" name="Google Shape;394;p12"/>
          <p:cNvSpPr txBox="1"/>
          <p:nvPr/>
        </p:nvSpPr>
        <p:spPr>
          <a:xfrm>
            <a:off x="6343253" y="508413"/>
            <a:ext cx="103920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675 nm</a:t>
            </a:r>
            <a:endParaRPr sz="200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9" name="Google Shape;395;p12"/>
          <p:cNvSpPr txBox="1"/>
          <p:nvPr/>
        </p:nvSpPr>
        <p:spPr>
          <a:xfrm>
            <a:off x="4303559" y="1963426"/>
            <a:ext cx="103920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700 nm</a:t>
            </a:r>
            <a:endParaRPr sz="200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0" name="Google Shape;396;p12"/>
          <p:cNvSpPr txBox="1"/>
          <p:nvPr/>
        </p:nvSpPr>
        <p:spPr>
          <a:xfrm>
            <a:off x="6395969" y="2002307"/>
            <a:ext cx="103920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750 nm</a:t>
            </a:r>
            <a:endParaRPr sz="200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1" name="Google Shape;397;p12"/>
          <p:cNvSpPr txBox="1"/>
          <p:nvPr/>
        </p:nvSpPr>
        <p:spPr>
          <a:xfrm>
            <a:off x="4424736" y="3532626"/>
            <a:ext cx="103920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808 nm</a:t>
            </a:r>
            <a:endParaRPr sz="200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cxnSp>
        <p:nvCxnSpPr>
          <p:cNvPr id="13" name="Google Shape;406;p12"/>
          <p:cNvCxnSpPr/>
          <p:nvPr/>
        </p:nvCxnSpPr>
        <p:spPr>
          <a:xfrm>
            <a:off x="3694180" y="1308502"/>
            <a:ext cx="1985255" cy="13087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5" name="Google Shape;416;p12"/>
          <p:cNvSpPr txBox="1"/>
          <p:nvPr/>
        </p:nvSpPr>
        <p:spPr>
          <a:xfrm>
            <a:off x="3544333" y="1050622"/>
            <a:ext cx="237084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135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L</a:t>
            </a:r>
            <a:endParaRPr sz="135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endParaRPr sz="135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cxnSp>
        <p:nvCxnSpPr>
          <p:cNvPr id="17" name="Google Shape;446;p12"/>
          <p:cNvCxnSpPr/>
          <p:nvPr/>
        </p:nvCxnSpPr>
        <p:spPr>
          <a:xfrm flipH="1">
            <a:off x="5174455" y="982171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447;p12"/>
          <p:cNvCxnSpPr/>
          <p:nvPr/>
        </p:nvCxnSpPr>
        <p:spPr>
          <a:xfrm flipH="1">
            <a:off x="7227022" y="2660754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449;p12"/>
          <p:cNvCxnSpPr/>
          <p:nvPr/>
        </p:nvCxnSpPr>
        <p:spPr>
          <a:xfrm flipH="1">
            <a:off x="7140992" y="1200329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450;p12"/>
          <p:cNvCxnSpPr/>
          <p:nvPr/>
        </p:nvCxnSpPr>
        <p:spPr>
          <a:xfrm flipH="1">
            <a:off x="5188435" y="4269260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" name="Google Shape;451;p12"/>
          <p:cNvCxnSpPr/>
          <p:nvPr/>
        </p:nvCxnSpPr>
        <p:spPr>
          <a:xfrm flipH="1">
            <a:off x="5242912" y="2721348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79" name="Group 78"/>
          <p:cNvGrpSpPr/>
          <p:nvPr/>
        </p:nvGrpSpPr>
        <p:grpSpPr>
          <a:xfrm>
            <a:off x="7986914" y="2091740"/>
            <a:ext cx="551829" cy="2155197"/>
            <a:chOff x="8855237" y="1776898"/>
            <a:chExt cx="634699" cy="2222915"/>
          </a:xfrm>
        </p:grpSpPr>
        <p:pic>
          <p:nvPicPr>
            <p:cNvPr id="24" name="Google Shape;368;p11" descr="C:\Users\CADIFT-Imaging\Desktop\Capture10.JPG"/>
            <p:cNvPicPr preferRelativeResize="0"/>
            <p:nvPr/>
          </p:nvPicPr>
          <p:blipFill rotWithShape="1">
            <a:blip r:embed="rId7">
              <a:alphaModFix/>
            </a:blip>
            <a:srcRect r="67507"/>
            <a:stretch/>
          </p:blipFill>
          <p:spPr>
            <a:xfrm rot="10800000">
              <a:off x="9178632" y="1776898"/>
              <a:ext cx="311304" cy="2215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69;p11"/>
            <p:cNvSpPr txBox="1"/>
            <p:nvPr/>
          </p:nvSpPr>
          <p:spPr>
            <a:xfrm rot="16200000">
              <a:off x="8963390" y="3725981"/>
              <a:ext cx="220252" cy="327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4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</a:t>
              </a:r>
              <a:endParaRPr sz="14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6" name="Google Shape;370;p11"/>
            <p:cNvSpPr txBox="1"/>
            <p:nvPr/>
          </p:nvSpPr>
          <p:spPr>
            <a:xfrm rot="16200000">
              <a:off x="8908817" y="1748347"/>
              <a:ext cx="220252" cy="327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4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0</a:t>
              </a:r>
              <a:endParaRPr sz="14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7" name="Google Shape;371;p11"/>
            <p:cNvSpPr txBox="1"/>
            <p:nvPr/>
          </p:nvSpPr>
          <p:spPr>
            <a:xfrm rot="16200000">
              <a:off x="8287072" y="2592896"/>
              <a:ext cx="1816202" cy="575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4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Normalized Amplitude</a:t>
              </a:r>
              <a:endParaRPr sz="14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  <a:p>
              <a:endParaRPr sz="14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</p:grpSp>
      <p:cxnSp>
        <p:nvCxnSpPr>
          <p:cNvPr id="28" name="Google Shape;376;p11"/>
          <p:cNvCxnSpPr/>
          <p:nvPr/>
        </p:nvCxnSpPr>
        <p:spPr>
          <a:xfrm flipV="1">
            <a:off x="3559973" y="1566109"/>
            <a:ext cx="214904" cy="31682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9036" y="1716737"/>
            <a:ext cx="92645" cy="745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0504" y="1642219"/>
            <a:ext cx="92645" cy="745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5612" y="1715173"/>
            <a:ext cx="92645" cy="745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103" y="1596845"/>
            <a:ext cx="92645" cy="74519"/>
          </a:xfrm>
          <a:prstGeom prst="rect">
            <a:avLst/>
          </a:prstGeom>
        </p:spPr>
      </p:pic>
      <p:cxnSp>
        <p:nvCxnSpPr>
          <p:cNvPr id="33" name="Google Shape;376;p11"/>
          <p:cNvCxnSpPr/>
          <p:nvPr/>
        </p:nvCxnSpPr>
        <p:spPr>
          <a:xfrm flipH="1" flipV="1">
            <a:off x="3962259" y="4931210"/>
            <a:ext cx="196832" cy="141061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" name="Google Shape;376;p11"/>
          <p:cNvCxnSpPr/>
          <p:nvPr/>
        </p:nvCxnSpPr>
        <p:spPr>
          <a:xfrm flipH="1" flipV="1">
            <a:off x="3876714" y="3327684"/>
            <a:ext cx="196832" cy="141061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600527">
            <a:off x="5873869" y="3046005"/>
            <a:ext cx="86572" cy="86572"/>
          </a:xfrm>
          <a:prstGeom prst="rect">
            <a:avLst/>
          </a:prstGeom>
        </p:spPr>
      </p:pic>
      <p:cxnSp>
        <p:nvCxnSpPr>
          <p:cNvPr id="37" name="Google Shape;376;p11"/>
          <p:cNvCxnSpPr/>
          <p:nvPr/>
        </p:nvCxnSpPr>
        <p:spPr>
          <a:xfrm flipV="1">
            <a:off x="5833312" y="3350840"/>
            <a:ext cx="116996" cy="148808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38" name="Group 37"/>
          <p:cNvGrpSpPr/>
          <p:nvPr/>
        </p:nvGrpSpPr>
        <p:grpSpPr>
          <a:xfrm>
            <a:off x="431604" y="1583811"/>
            <a:ext cx="3026212" cy="3292093"/>
            <a:chOff x="6109146" y="1618014"/>
            <a:chExt cx="3026212" cy="3292093"/>
          </a:xfrm>
        </p:grpSpPr>
        <p:sp>
          <p:nvSpPr>
            <p:cNvPr id="39" name="Google Shape;399;p12"/>
            <p:cNvSpPr txBox="1"/>
            <p:nvPr/>
          </p:nvSpPr>
          <p:spPr>
            <a:xfrm>
              <a:off x="6109146" y="2318725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532 nm</a:t>
              </a:r>
              <a:endParaRPr sz="13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40" name="Google Shape;400;p12"/>
            <p:cNvSpPr txBox="1"/>
            <p:nvPr/>
          </p:nvSpPr>
          <p:spPr>
            <a:xfrm>
              <a:off x="6121506" y="2718305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675 nm</a:t>
              </a:r>
              <a:endParaRPr sz="13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41" name="Google Shape;401;p12"/>
            <p:cNvSpPr txBox="1"/>
            <p:nvPr/>
          </p:nvSpPr>
          <p:spPr>
            <a:xfrm>
              <a:off x="6140716" y="3169887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700 nm</a:t>
              </a:r>
              <a:endParaRPr sz="135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42" name="Google Shape;402;p12"/>
            <p:cNvSpPr txBox="1"/>
            <p:nvPr/>
          </p:nvSpPr>
          <p:spPr>
            <a:xfrm>
              <a:off x="6127781" y="3537498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750 nm</a:t>
              </a:r>
              <a:endParaRPr sz="135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43" name="Google Shape;403;p12"/>
            <p:cNvSpPr txBox="1"/>
            <p:nvPr/>
          </p:nvSpPr>
          <p:spPr>
            <a:xfrm>
              <a:off x="6136905" y="3965467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808 nm</a:t>
              </a:r>
              <a:endParaRPr sz="13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45" name="Google Shape;405;p12"/>
            <p:cNvSpPr txBox="1"/>
            <p:nvPr/>
          </p:nvSpPr>
          <p:spPr>
            <a:xfrm>
              <a:off x="6133740" y="4482231"/>
              <a:ext cx="702383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900 nm</a:t>
              </a:r>
              <a:endParaRPr sz="13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pic>
          <p:nvPicPr>
            <p:cNvPr id="46" name="Google Shape;407;p12"/>
            <p:cNvPicPr preferRelativeResize="0"/>
            <p:nvPr/>
          </p:nvPicPr>
          <p:blipFill rotWithShape="1">
            <a:blip r:embed="rId10">
              <a:alphaModFix/>
            </a:blip>
            <a:srcRect l="8576" t="44963" r="6529" b="42803"/>
            <a:stretch/>
          </p:blipFill>
          <p:spPr>
            <a:xfrm>
              <a:off x="6811007" y="2262286"/>
              <a:ext cx="2235994" cy="314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08;p12"/>
            <p:cNvPicPr preferRelativeResize="0"/>
            <p:nvPr/>
          </p:nvPicPr>
          <p:blipFill rotWithShape="1">
            <a:blip r:embed="rId11">
              <a:alphaModFix/>
            </a:blip>
            <a:srcRect l="7776" t="45352" r="6728" b="42696"/>
            <a:stretch/>
          </p:blipFill>
          <p:spPr>
            <a:xfrm>
              <a:off x="6811150" y="2698048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09;p12"/>
            <p:cNvPicPr preferRelativeResize="0"/>
            <p:nvPr/>
          </p:nvPicPr>
          <p:blipFill rotWithShape="1">
            <a:blip r:embed="rId12">
              <a:alphaModFix/>
            </a:blip>
            <a:srcRect l="8360" t="44813" r="6935" b="42983"/>
            <a:stretch/>
          </p:blipFill>
          <p:spPr>
            <a:xfrm>
              <a:off x="6811150" y="3125916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11;p12"/>
            <p:cNvPicPr preferRelativeResize="0"/>
            <p:nvPr/>
          </p:nvPicPr>
          <p:blipFill rotWithShape="1">
            <a:blip r:embed="rId13">
              <a:alphaModFix/>
            </a:blip>
            <a:srcRect l="6705" t="44894" r="8697" b="42923"/>
            <a:stretch/>
          </p:blipFill>
          <p:spPr>
            <a:xfrm>
              <a:off x="6820024" y="4005994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414;p12"/>
            <p:cNvPicPr preferRelativeResize="0"/>
            <p:nvPr/>
          </p:nvPicPr>
          <p:blipFill rotWithShape="1">
            <a:blip r:embed="rId14">
              <a:alphaModFix/>
            </a:blip>
            <a:srcRect l="5240" t="16479" r="4352" b="17250"/>
            <a:stretch/>
          </p:blipFill>
          <p:spPr>
            <a:xfrm>
              <a:off x="6820024" y="4462982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Google Shape;439;p12"/>
            <p:cNvSpPr/>
            <p:nvPr/>
          </p:nvSpPr>
          <p:spPr>
            <a:xfrm>
              <a:off x="6166015" y="1618014"/>
              <a:ext cx="2969343" cy="3292093"/>
            </a:xfrm>
            <a:prstGeom prst="rect">
              <a:avLst/>
            </a:prstGeom>
            <a:noFill/>
            <a:ln w="9525" cap="flat" cmpd="sng">
              <a:solidFill>
                <a:srgbClr val="7F7F7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8522721" y="1618014"/>
              <a:ext cx="602466" cy="606994"/>
              <a:chOff x="8327490" y="2036141"/>
              <a:chExt cx="803288" cy="809324"/>
            </a:xfrm>
          </p:grpSpPr>
          <p:sp>
            <p:nvSpPr>
              <p:cNvPr id="60" name="TextBox 59"/>
              <p:cNvSpPr txBox="1"/>
              <p:nvPr/>
            </p:nvSpPr>
            <p:spPr>
              <a:xfrm rot="5400000">
                <a:off x="8799918" y="2028446"/>
                <a:ext cx="323165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Garamond" panose="02020404030301010803" pitchFamily="18" charset="0"/>
                  </a:rPr>
                  <a:t>z</a:t>
                </a: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8327490" y="2201820"/>
                <a:ext cx="756421" cy="643645"/>
                <a:chOff x="8327490" y="2201820"/>
                <a:chExt cx="756421" cy="643645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>
                  <a:off x="8848642" y="2206356"/>
                  <a:ext cx="0" cy="3657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8461157" y="2542293"/>
                  <a:ext cx="36576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63"/>
                <p:cNvSpPr txBox="1"/>
                <p:nvPr/>
              </p:nvSpPr>
              <p:spPr>
                <a:xfrm>
                  <a:off x="8352956" y="2445589"/>
                  <a:ext cx="32957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Garamond" panose="02020404030301010803" pitchFamily="18" charset="0"/>
                    </a:rPr>
                    <a:t>x</a:t>
                  </a:r>
                </a:p>
              </p:txBody>
            </p:sp>
            <p:sp>
              <p:nvSpPr>
                <p:cNvPr id="65" name="Google Shape;365;p11"/>
                <p:cNvSpPr txBox="1"/>
                <p:nvPr/>
              </p:nvSpPr>
              <p:spPr>
                <a:xfrm>
                  <a:off x="8327490" y="2296481"/>
                  <a:ext cx="532519" cy="2769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spAutoFit/>
                </a:bodyPr>
                <a:lstStyle/>
                <a:p>
                  <a:r>
                    <a:rPr lang="en-CA" sz="900" dirty="0" smtClean="0">
                      <a:solidFill>
                        <a:schemeClr val="dk1"/>
                      </a:solidFill>
                      <a:latin typeface="Garamond" panose="02020404030301010803" pitchFamily="18" charset="0"/>
                      <a:ea typeface="Garamond"/>
                      <a:cs typeface="Garamond"/>
                      <a:sym typeface="Garamond"/>
                    </a:rPr>
                    <a:t>2 </a:t>
                  </a:r>
                  <a:r>
                    <a:rPr lang="en-CA" sz="900" dirty="0">
                      <a:solidFill>
                        <a:schemeClr val="dk1"/>
                      </a:solidFill>
                      <a:latin typeface="Garamond" panose="02020404030301010803" pitchFamily="18" charset="0"/>
                      <a:ea typeface="Garamond"/>
                      <a:cs typeface="Garamond"/>
                      <a:sym typeface="Garamond"/>
                    </a:rPr>
                    <a:t>mm</a:t>
                  </a:r>
                  <a:endParaRPr sz="900" dirty="0">
                    <a:solidFill>
                      <a:schemeClr val="dk1"/>
                    </a:solidFill>
                    <a:latin typeface="Garamond" panose="02020404030301010803" pitchFamily="18" charset="0"/>
                    <a:ea typeface="Garamond"/>
                    <a:cs typeface="Garamond"/>
                    <a:sym typeface="Garamond"/>
                  </a:endParaRPr>
                </a:p>
              </p:txBody>
            </p:sp>
            <p:sp>
              <p:nvSpPr>
                <p:cNvPr id="66" name="Google Shape;365;p11"/>
                <p:cNvSpPr txBox="1"/>
                <p:nvPr/>
              </p:nvSpPr>
              <p:spPr>
                <a:xfrm rot="5400000">
                  <a:off x="8623609" y="2385163"/>
                  <a:ext cx="643645" cy="2769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spAutoFit/>
                </a:bodyPr>
                <a:lstStyle/>
                <a:p>
                  <a:r>
                    <a:rPr lang="en-CA" sz="900" dirty="0" smtClean="0">
                      <a:solidFill>
                        <a:schemeClr val="dk1"/>
                      </a:solidFill>
                      <a:latin typeface="Garamond" panose="02020404030301010803" pitchFamily="18" charset="0"/>
                      <a:ea typeface="Garamond"/>
                      <a:cs typeface="Garamond"/>
                      <a:sym typeface="Garamond"/>
                    </a:rPr>
                    <a:t>0.1 mm</a:t>
                  </a:r>
                  <a:endParaRPr sz="900" dirty="0">
                    <a:solidFill>
                      <a:schemeClr val="dk1"/>
                    </a:solidFill>
                    <a:latin typeface="Garamond" panose="02020404030301010803" pitchFamily="18" charset="0"/>
                    <a:ea typeface="Garamond"/>
                    <a:cs typeface="Garamond"/>
                    <a:sym typeface="Garamond"/>
                  </a:endParaRPr>
                </a:p>
              </p:txBody>
            </p:sp>
          </p:grpSp>
        </p:grpSp>
        <p:pic>
          <p:nvPicPr>
            <p:cNvPr id="54" name="Google Shape;327;p11"/>
            <p:cNvPicPr preferRelativeResize="0"/>
            <p:nvPr/>
          </p:nvPicPr>
          <p:blipFill rotWithShape="1">
            <a:blip r:embed="rId15">
              <a:alphaModFix/>
            </a:blip>
            <a:srcRect l="8129" t="43374" r="7134" b="41006"/>
            <a:stretch/>
          </p:blipFill>
          <p:spPr>
            <a:xfrm>
              <a:off x="6811150" y="3582904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" name="Google Shape;376;p11"/>
            <p:cNvCxnSpPr/>
            <p:nvPr/>
          </p:nvCxnSpPr>
          <p:spPr>
            <a:xfrm flipH="1">
              <a:off x="8578182" y="2787531"/>
              <a:ext cx="221025" cy="17000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6" name="Google Shape;376;p11"/>
            <p:cNvCxnSpPr/>
            <p:nvPr/>
          </p:nvCxnSpPr>
          <p:spPr>
            <a:xfrm flipH="1">
              <a:off x="8633237" y="3505602"/>
              <a:ext cx="221025" cy="17000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7" name="Google Shape;376;p11"/>
            <p:cNvCxnSpPr/>
            <p:nvPr/>
          </p:nvCxnSpPr>
          <p:spPr>
            <a:xfrm flipH="1">
              <a:off x="8682913" y="4439281"/>
              <a:ext cx="221025" cy="17000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8" name="Google Shape;376;p11"/>
            <p:cNvCxnSpPr/>
            <p:nvPr/>
          </p:nvCxnSpPr>
          <p:spPr>
            <a:xfrm flipH="1">
              <a:off x="6867318" y="2159158"/>
              <a:ext cx="290774" cy="316381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9" name="Google Shape;376;p11"/>
            <p:cNvCxnSpPr/>
            <p:nvPr/>
          </p:nvCxnSpPr>
          <p:spPr>
            <a:xfrm flipH="1">
              <a:off x="8618018" y="3206078"/>
              <a:ext cx="221025" cy="17000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14" name="Google Shape;413;p12"/>
          <p:cNvPicPr preferRelativeResize="0"/>
          <p:nvPr/>
        </p:nvPicPr>
        <p:blipFill rotWithShape="1">
          <a:blip r:embed="rId16">
            <a:alphaModFix/>
          </a:blip>
          <a:srcRect l="3514" t="15311" r="3632" b="12107"/>
          <a:stretch/>
        </p:blipFill>
        <p:spPr>
          <a:xfrm>
            <a:off x="5763672" y="3690104"/>
            <a:ext cx="2057737" cy="13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45;p12"/>
          <p:cNvSpPr txBox="1"/>
          <p:nvPr/>
        </p:nvSpPr>
        <p:spPr>
          <a:xfrm>
            <a:off x="6460240" y="3549432"/>
            <a:ext cx="997220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900 nm</a:t>
            </a:r>
            <a:endParaRPr sz="200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cxnSp>
        <p:nvCxnSpPr>
          <p:cNvPr id="19" name="Google Shape;448;p12"/>
          <p:cNvCxnSpPr/>
          <p:nvPr/>
        </p:nvCxnSpPr>
        <p:spPr>
          <a:xfrm flipH="1">
            <a:off x="7278883" y="4228569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7" name="Google Shape;376;p11"/>
          <p:cNvCxnSpPr/>
          <p:nvPr/>
        </p:nvCxnSpPr>
        <p:spPr>
          <a:xfrm flipV="1">
            <a:off x="5724009" y="4872763"/>
            <a:ext cx="177224" cy="141062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8" name="Google Shape;585;p33"/>
          <p:cNvSpPr txBox="1"/>
          <p:nvPr/>
        </p:nvSpPr>
        <p:spPr>
          <a:xfrm>
            <a:off x="421077" y="594282"/>
            <a:ext cx="327310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Amplitude at 0.5 Hz single repetition </a:t>
            </a:r>
            <a:r>
              <a:rPr lang="en" sz="2000" b="1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frequency</a:t>
            </a:r>
            <a:endParaRPr sz="20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061476" y="4316413"/>
            <a:ext cx="735797" cy="697412"/>
            <a:chOff x="8100297" y="3863618"/>
            <a:chExt cx="735797" cy="697412"/>
          </a:xfrm>
        </p:grpSpPr>
        <p:cxnSp>
          <p:nvCxnSpPr>
            <p:cNvPr id="69" name="Google Shape;359;p11"/>
            <p:cNvCxnSpPr/>
            <p:nvPr/>
          </p:nvCxnSpPr>
          <p:spPr>
            <a:xfrm>
              <a:off x="8393327" y="4344925"/>
              <a:ext cx="189645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0" name="Google Shape;360;p11"/>
            <p:cNvCxnSpPr/>
            <p:nvPr/>
          </p:nvCxnSpPr>
          <p:spPr>
            <a:xfrm>
              <a:off x="8301650" y="4093933"/>
              <a:ext cx="0" cy="228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2" name="Google Shape;365;p11"/>
            <p:cNvSpPr txBox="1"/>
            <p:nvPr/>
          </p:nvSpPr>
          <p:spPr>
            <a:xfrm>
              <a:off x="8331445" y="4322533"/>
              <a:ext cx="504649" cy="238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1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 mm</a:t>
              </a:r>
              <a:endParaRPr sz="11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73" name="Google Shape;366;p11"/>
            <p:cNvSpPr txBox="1"/>
            <p:nvPr/>
          </p:nvSpPr>
          <p:spPr>
            <a:xfrm rot="16200000">
              <a:off x="7938158" y="4025757"/>
              <a:ext cx="562776" cy="238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1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 mm</a:t>
              </a:r>
              <a:endParaRPr sz="11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</p:grpSp>
      <p:sp>
        <p:nvSpPr>
          <p:cNvPr id="74" name="Google Shape;585;p33"/>
          <p:cNvSpPr txBox="1"/>
          <p:nvPr/>
        </p:nvSpPr>
        <p:spPr>
          <a:xfrm>
            <a:off x="437611" y="1674610"/>
            <a:ext cx="11294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Top view</a:t>
            </a:r>
            <a:endParaRPr sz="2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43963" y="4531"/>
            <a:ext cx="8900067" cy="53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CA" sz="2600" b="1" dirty="0" smtClean="0">
                <a:latin typeface="+mj-lt"/>
                <a:ea typeface="EB Garamond"/>
                <a:cs typeface="EB Garamond"/>
                <a:sym typeface="EB Garamond"/>
              </a:rPr>
              <a:t>M</a:t>
            </a:r>
            <a:r>
              <a:rPr lang="en-CA" sz="2600" b="1" dirty="0" smtClean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ultispectral </a:t>
            </a:r>
            <a:r>
              <a:rPr lang="en-CA" sz="2600" b="1" dirty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TC-PCT imaging on dental caries</a:t>
            </a:r>
            <a:endParaRPr lang="en-CA" sz="2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5" name="Google Shape;302;p26"/>
          <p:cNvPicPr preferRelativeResize="0">
            <a:picLocks noChangeAspect="1"/>
          </p:cNvPicPr>
          <p:nvPr/>
        </p:nvPicPr>
        <p:blipFill rotWithShape="1">
          <a:blip r:embed="rId17">
            <a:alphaModFix/>
          </a:blip>
          <a:srcRect b="25283"/>
          <a:stretch/>
        </p:blipFill>
        <p:spPr>
          <a:xfrm>
            <a:off x="7846672" y="966547"/>
            <a:ext cx="1015668" cy="9515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446;p12"/>
          <p:cNvCxnSpPr/>
          <p:nvPr/>
        </p:nvCxnSpPr>
        <p:spPr>
          <a:xfrm flipH="1">
            <a:off x="8449328" y="1067174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1" name="Google Shape;376;p11"/>
          <p:cNvCxnSpPr/>
          <p:nvPr/>
        </p:nvCxnSpPr>
        <p:spPr>
          <a:xfrm>
            <a:off x="7734442" y="1233284"/>
            <a:ext cx="367396" cy="10755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" name="Google Shape;376;p11"/>
          <p:cNvCxnSpPr/>
          <p:nvPr/>
        </p:nvCxnSpPr>
        <p:spPr>
          <a:xfrm flipV="1">
            <a:off x="8048229" y="1456845"/>
            <a:ext cx="147274" cy="206083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8435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8935" y="4270407"/>
            <a:ext cx="3930692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Google Shape;533;p14"/>
          <p:cNvPicPr preferRelativeResize="0"/>
          <p:nvPr/>
        </p:nvPicPr>
        <p:blipFill rotWithShape="1">
          <a:blip r:embed="rId2">
            <a:alphaModFix/>
          </a:blip>
          <a:srcRect l="4176" t="15034" r="3670" b="12287"/>
          <a:stretch/>
        </p:blipFill>
        <p:spPr>
          <a:xfrm>
            <a:off x="3754648" y="747816"/>
            <a:ext cx="1907729" cy="130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8280" y="3677499"/>
            <a:ext cx="1884097" cy="126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9374" y="2158003"/>
            <a:ext cx="1945068" cy="129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60;p13"/>
          <p:cNvPicPr preferRelativeResize="0"/>
          <p:nvPr/>
        </p:nvPicPr>
        <p:blipFill rotWithShape="1">
          <a:blip r:embed="rId5">
            <a:alphaModFix/>
          </a:blip>
          <a:srcRect l="4459" t="13493" r="5947" b="13239"/>
          <a:stretch/>
        </p:blipFill>
        <p:spPr>
          <a:xfrm>
            <a:off x="5775425" y="819208"/>
            <a:ext cx="1810598" cy="12359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62;p13"/>
          <p:cNvSpPr txBox="1"/>
          <p:nvPr/>
        </p:nvSpPr>
        <p:spPr>
          <a:xfrm>
            <a:off x="4434005" y="563776"/>
            <a:ext cx="102592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532 nm</a:t>
            </a:r>
            <a:endParaRPr sz="200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9" name="Google Shape;463;p13"/>
          <p:cNvSpPr txBox="1"/>
          <p:nvPr/>
        </p:nvSpPr>
        <p:spPr>
          <a:xfrm>
            <a:off x="6442081" y="680708"/>
            <a:ext cx="102592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675 nm</a:t>
            </a:r>
            <a:endParaRPr sz="200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0" name="Google Shape;464;p13"/>
          <p:cNvSpPr txBox="1"/>
          <p:nvPr/>
        </p:nvSpPr>
        <p:spPr>
          <a:xfrm>
            <a:off x="6368061" y="2006415"/>
            <a:ext cx="102592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750 nm</a:t>
            </a:r>
            <a:endParaRPr sz="200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1" name="Google Shape;465;p13"/>
          <p:cNvSpPr txBox="1"/>
          <p:nvPr/>
        </p:nvSpPr>
        <p:spPr>
          <a:xfrm>
            <a:off x="4456147" y="3530762"/>
            <a:ext cx="102592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808 nm</a:t>
            </a:r>
            <a:endParaRPr sz="200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13" name="Google Shape;476;p13"/>
          <p:cNvPicPr preferRelativeResize="0"/>
          <p:nvPr/>
        </p:nvPicPr>
        <p:blipFill rotWithShape="1">
          <a:blip r:embed="rId6">
            <a:alphaModFix/>
          </a:blip>
          <a:srcRect l="3192" t="14297" r="4500" b="10022"/>
          <a:stretch/>
        </p:blipFill>
        <p:spPr>
          <a:xfrm>
            <a:off x="3740376" y="2191943"/>
            <a:ext cx="1906214" cy="13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8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5329" y="3655491"/>
            <a:ext cx="1839113" cy="124331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18;p13"/>
          <p:cNvSpPr txBox="1"/>
          <p:nvPr/>
        </p:nvSpPr>
        <p:spPr>
          <a:xfrm>
            <a:off x="4440747" y="2035777"/>
            <a:ext cx="102592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700 nm</a:t>
            </a:r>
            <a:endParaRPr sz="200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cxnSp>
        <p:nvCxnSpPr>
          <p:cNvPr id="16" name="Google Shape;519;p13"/>
          <p:cNvCxnSpPr/>
          <p:nvPr/>
        </p:nvCxnSpPr>
        <p:spPr>
          <a:xfrm flipH="1">
            <a:off x="5238902" y="1240608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521;p13"/>
          <p:cNvCxnSpPr/>
          <p:nvPr/>
        </p:nvCxnSpPr>
        <p:spPr>
          <a:xfrm flipH="1">
            <a:off x="7275938" y="2685092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522;p13"/>
          <p:cNvCxnSpPr/>
          <p:nvPr/>
        </p:nvCxnSpPr>
        <p:spPr>
          <a:xfrm flipH="1">
            <a:off x="7218445" y="4137953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523;p13"/>
          <p:cNvCxnSpPr/>
          <p:nvPr/>
        </p:nvCxnSpPr>
        <p:spPr>
          <a:xfrm flipH="1">
            <a:off x="7179496" y="1298189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Google Shape;524;p13"/>
          <p:cNvCxnSpPr/>
          <p:nvPr/>
        </p:nvCxnSpPr>
        <p:spPr>
          <a:xfrm flipH="1">
            <a:off x="5170222" y="4182414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" name="Google Shape;525;p13"/>
          <p:cNvCxnSpPr/>
          <p:nvPr/>
        </p:nvCxnSpPr>
        <p:spPr>
          <a:xfrm flipH="1">
            <a:off x="5203973" y="2680855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052" y="1886626"/>
            <a:ext cx="83197" cy="919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1784" y="1796024"/>
            <a:ext cx="83197" cy="9195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32320" y="1565626"/>
            <a:ext cx="2973162" cy="3289689"/>
            <a:chOff x="6205361" y="1499724"/>
            <a:chExt cx="2973162" cy="3289689"/>
          </a:xfrm>
        </p:grpSpPr>
        <p:pic>
          <p:nvPicPr>
            <p:cNvPr id="30" name="Google Shape;548;p14"/>
            <p:cNvPicPr preferRelativeResize="0"/>
            <p:nvPr/>
          </p:nvPicPr>
          <p:blipFill rotWithShape="1">
            <a:blip r:embed="rId9">
              <a:alphaModFix/>
            </a:blip>
            <a:srcRect l="9157" t="45122" r="7258" b="42440"/>
            <a:stretch/>
          </p:blipFill>
          <p:spPr>
            <a:xfrm>
              <a:off x="6868601" y="2547732"/>
              <a:ext cx="2237423" cy="31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468;p13"/>
            <p:cNvSpPr txBox="1"/>
            <p:nvPr/>
          </p:nvSpPr>
          <p:spPr>
            <a:xfrm>
              <a:off x="6205362" y="2164397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532 nm</a:t>
              </a:r>
              <a:endParaRPr sz="135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32" name="Google Shape;469;p13"/>
            <p:cNvSpPr txBox="1"/>
            <p:nvPr/>
          </p:nvSpPr>
          <p:spPr>
            <a:xfrm>
              <a:off x="6205361" y="2584408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675 nm</a:t>
              </a:r>
              <a:endParaRPr sz="135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33" name="Google Shape;470;p13"/>
            <p:cNvSpPr txBox="1"/>
            <p:nvPr/>
          </p:nvSpPr>
          <p:spPr>
            <a:xfrm>
              <a:off x="6212400" y="3515968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750 nm</a:t>
              </a:r>
              <a:endParaRPr sz="135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34" name="Google Shape;471;p13"/>
            <p:cNvSpPr txBox="1"/>
            <p:nvPr/>
          </p:nvSpPr>
          <p:spPr>
            <a:xfrm>
              <a:off x="6226583" y="3940623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808 nm</a:t>
              </a:r>
              <a:endParaRPr sz="135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36" name="Google Shape;473;p13"/>
            <p:cNvSpPr txBox="1"/>
            <p:nvPr/>
          </p:nvSpPr>
          <p:spPr>
            <a:xfrm>
              <a:off x="6211377" y="4337835"/>
              <a:ext cx="702383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900 nm</a:t>
              </a:r>
              <a:endParaRPr sz="13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pic>
          <p:nvPicPr>
            <p:cNvPr id="37" name="Google Shape;477;p13"/>
            <p:cNvPicPr preferRelativeResize="0"/>
            <p:nvPr/>
          </p:nvPicPr>
          <p:blipFill rotWithShape="1">
            <a:blip r:embed="rId10">
              <a:alphaModFix/>
            </a:blip>
            <a:srcRect l="6822" t="13857" r="6317" b="16513"/>
            <a:stretch/>
          </p:blipFill>
          <p:spPr>
            <a:xfrm>
              <a:off x="6878888" y="3908484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478;p13"/>
            <p:cNvPicPr preferRelativeResize="0"/>
            <p:nvPr/>
          </p:nvPicPr>
          <p:blipFill rotWithShape="1">
            <a:blip r:embed="rId11">
              <a:alphaModFix/>
            </a:blip>
            <a:srcRect l="5004" t="15683" r="4646" b="17040"/>
            <a:stretch/>
          </p:blipFill>
          <p:spPr>
            <a:xfrm>
              <a:off x="6884092" y="3472529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479;p13"/>
            <p:cNvPicPr preferRelativeResize="0"/>
            <p:nvPr/>
          </p:nvPicPr>
          <p:blipFill rotWithShape="1">
            <a:blip r:embed="rId12">
              <a:alphaModFix/>
            </a:blip>
            <a:srcRect l="3979" t="14884" r="4927" b="17233"/>
            <a:stretch/>
          </p:blipFill>
          <p:spPr>
            <a:xfrm>
              <a:off x="6872335" y="3006888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82;p13"/>
            <p:cNvPicPr preferRelativeResize="0"/>
            <p:nvPr/>
          </p:nvPicPr>
          <p:blipFill rotWithShape="1">
            <a:blip r:embed="rId13">
              <a:alphaModFix/>
            </a:blip>
            <a:srcRect l="4221" t="15092" r="5547" b="22780"/>
            <a:stretch/>
          </p:blipFill>
          <p:spPr>
            <a:xfrm>
              <a:off x="6896527" y="4324576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500;p13"/>
            <p:cNvSpPr txBox="1"/>
            <p:nvPr/>
          </p:nvSpPr>
          <p:spPr>
            <a:xfrm>
              <a:off x="6226583" y="3071133"/>
              <a:ext cx="648254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35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700 nm</a:t>
              </a:r>
              <a:endParaRPr sz="135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pic>
          <p:nvPicPr>
            <p:cNvPr id="43" name="Google Shape;501;p13"/>
            <p:cNvPicPr preferRelativeResize="0"/>
            <p:nvPr/>
          </p:nvPicPr>
          <p:blipFill rotWithShape="1">
            <a:blip r:embed="rId14">
              <a:alphaModFix/>
            </a:blip>
            <a:srcRect l="7194" t="42992" r="8929" b="40856"/>
            <a:stretch/>
          </p:blipFill>
          <p:spPr>
            <a:xfrm>
              <a:off x="6878888" y="2110771"/>
              <a:ext cx="2235708" cy="3154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516;p13"/>
            <p:cNvSpPr/>
            <p:nvPr/>
          </p:nvSpPr>
          <p:spPr>
            <a:xfrm>
              <a:off x="6217326" y="1553563"/>
              <a:ext cx="2961197" cy="3235850"/>
            </a:xfrm>
            <a:prstGeom prst="rect">
              <a:avLst/>
            </a:prstGeom>
            <a:noFill/>
            <a:ln w="9525" cap="flat" cmpd="sng">
              <a:solidFill>
                <a:srgbClr val="7F7F7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489638" y="1499724"/>
              <a:ext cx="676654" cy="660574"/>
              <a:chOff x="8235690" y="2073039"/>
              <a:chExt cx="902206" cy="880764"/>
            </a:xfrm>
          </p:grpSpPr>
          <p:sp>
            <p:nvSpPr>
              <p:cNvPr id="50" name="TextBox 49"/>
              <p:cNvSpPr txBox="1"/>
              <p:nvPr/>
            </p:nvSpPr>
            <p:spPr>
              <a:xfrm rot="5400000">
                <a:off x="8807037" y="2065343"/>
                <a:ext cx="323164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Garamond" panose="02020404030301010803" pitchFamily="18" charset="0"/>
                  </a:rPr>
                  <a:t>z</a:t>
                </a: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8235690" y="2234620"/>
                <a:ext cx="856366" cy="719183"/>
                <a:chOff x="8235690" y="2234620"/>
                <a:chExt cx="856366" cy="719183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8803933" y="2234620"/>
                  <a:ext cx="0" cy="3657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8433582" y="2578086"/>
                  <a:ext cx="36576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8433105" y="2489716"/>
                  <a:ext cx="32957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latin typeface="Garamond" panose="02020404030301010803" pitchFamily="18" charset="0"/>
                    </a:rPr>
                    <a:t>x</a:t>
                  </a:r>
                </a:p>
              </p:txBody>
            </p:sp>
            <p:sp>
              <p:nvSpPr>
                <p:cNvPr id="55" name="Google Shape;365;p11"/>
                <p:cNvSpPr txBox="1"/>
                <p:nvPr/>
              </p:nvSpPr>
              <p:spPr>
                <a:xfrm>
                  <a:off x="8235690" y="2341570"/>
                  <a:ext cx="532518" cy="2769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spAutoFit/>
                </a:bodyPr>
                <a:lstStyle/>
                <a:p>
                  <a:r>
                    <a:rPr lang="en-CA" sz="900" dirty="0" smtClean="0">
                      <a:solidFill>
                        <a:schemeClr val="dk1"/>
                      </a:solidFill>
                      <a:latin typeface="Garamond" panose="02020404030301010803" pitchFamily="18" charset="0"/>
                      <a:ea typeface="Garamond"/>
                      <a:cs typeface="Garamond"/>
                      <a:sym typeface="Garamond"/>
                    </a:rPr>
                    <a:t>2 </a:t>
                  </a:r>
                  <a:r>
                    <a:rPr lang="en-CA" sz="900" dirty="0">
                      <a:solidFill>
                        <a:schemeClr val="dk1"/>
                      </a:solidFill>
                      <a:latin typeface="Garamond" panose="02020404030301010803" pitchFamily="18" charset="0"/>
                      <a:ea typeface="Garamond"/>
                      <a:cs typeface="Garamond"/>
                      <a:sym typeface="Garamond"/>
                    </a:rPr>
                    <a:t>mm</a:t>
                  </a:r>
                  <a:endParaRPr sz="900" dirty="0">
                    <a:solidFill>
                      <a:schemeClr val="dk1"/>
                    </a:solidFill>
                    <a:latin typeface="Garamond" panose="02020404030301010803" pitchFamily="18" charset="0"/>
                    <a:ea typeface="Garamond"/>
                    <a:cs typeface="Garamond"/>
                    <a:sym typeface="Garamond"/>
                  </a:endParaRPr>
                </a:p>
              </p:txBody>
            </p:sp>
            <p:sp>
              <p:nvSpPr>
                <p:cNvPr id="56" name="Google Shape;365;p11"/>
                <p:cNvSpPr txBox="1"/>
                <p:nvPr/>
              </p:nvSpPr>
              <p:spPr>
                <a:xfrm rot="5400000">
                  <a:off x="8593986" y="2455732"/>
                  <a:ext cx="719182" cy="2769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spAutoFit/>
                </a:bodyPr>
                <a:lstStyle/>
                <a:p>
                  <a:r>
                    <a:rPr lang="en-CA" sz="900" dirty="0" smtClean="0">
                      <a:solidFill>
                        <a:schemeClr val="dk1"/>
                      </a:solidFill>
                      <a:latin typeface="Garamond" panose="02020404030301010803" pitchFamily="18" charset="0"/>
                      <a:ea typeface="Garamond"/>
                      <a:cs typeface="Garamond"/>
                      <a:sym typeface="Garamond"/>
                    </a:rPr>
                    <a:t>0.1 mm</a:t>
                  </a:r>
                  <a:endParaRPr sz="900" dirty="0">
                    <a:solidFill>
                      <a:schemeClr val="dk1"/>
                    </a:solidFill>
                    <a:latin typeface="Garamond" panose="02020404030301010803" pitchFamily="18" charset="0"/>
                    <a:ea typeface="Garamond"/>
                    <a:cs typeface="Garamond"/>
                    <a:sym typeface="Garamond"/>
                  </a:endParaRPr>
                </a:p>
              </p:txBody>
            </p:sp>
          </p:grpSp>
        </p:grpSp>
        <p:cxnSp>
          <p:nvCxnSpPr>
            <p:cNvPr id="46" name="Google Shape;376;p11"/>
            <p:cNvCxnSpPr/>
            <p:nvPr/>
          </p:nvCxnSpPr>
          <p:spPr>
            <a:xfrm flipH="1">
              <a:off x="8735627" y="3046824"/>
              <a:ext cx="221025" cy="17000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376;p11"/>
            <p:cNvCxnSpPr/>
            <p:nvPr/>
          </p:nvCxnSpPr>
          <p:spPr>
            <a:xfrm flipH="1">
              <a:off x="8746232" y="2527110"/>
              <a:ext cx="221025" cy="17000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84092" y="2353366"/>
              <a:ext cx="61551" cy="64227"/>
            </a:xfrm>
            <a:prstGeom prst="rect">
              <a:avLst/>
            </a:prstGeom>
          </p:spPr>
        </p:pic>
        <p:cxnSp>
          <p:nvCxnSpPr>
            <p:cNvPr id="49" name="Google Shape;376;p11"/>
            <p:cNvCxnSpPr/>
            <p:nvPr/>
          </p:nvCxnSpPr>
          <p:spPr>
            <a:xfrm flipV="1">
              <a:off x="6625593" y="2403440"/>
              <a:ext cx="288167" cy="154776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57" name="Google Shape;585;p33"/>
          <p:cNvSpPr txBox="1"/>
          <p:nvPr/>
        </p:nvSpPr>
        <p:spPr>
          <a:xfrm>
            <a:off x="526906" y="724620"/>
            <a:ext cx="295711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n" sz="2000" b="1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Phase at 0.5 Hz </a:t>
            </a:r>
            <a:r>
              <a:rPr lang="en-CA" sz="2000" b="1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single repetition </a:t>
            </a:r>
            <a:r>
              <a:rPr lang="en-CA" sz="2000" b="1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frequency</a:t>
            </a:r>
            <a:endParaRPr lang="en-CA" sz="20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20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3" name="Google Shape;585;p33"/>
          <p:cNvSpPr txBox="1"/>
          <p:nvPr/>
        </p:nvSpPr>
        <p:spPr>
          <a:xfrm>
            <a:off x="535632" y="1655984"/>
            <a:ext cx="12375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Top view</a:t>
            </a:r>
            <a:endParaRPr sz="2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5" name="Google Shape;467;p13"/>
          <p:cNvSpPr txBox="1"/>
          <p:nvPr/>
        </p:nvSpPr>
        <p:spPr>
          <a:xfrm>
            <a:off x="6516062" y="3546768"/>
            <a:ext cx="1111585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CA" sz="20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900 nm</a:t>
            </a:r>
            <a:endParaRPr sz="2000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43963" y="4531"/>
            <a:ext cx="8900067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CA" sz="2600" b="1" dirty="0" smtClean="0">
                <a:latin typeface="+mj-lt"/>
                <a:ea typeface="EB Garamond"/>
                <a:cs typeface="EB Garamond"/>
                <a:sym typeface="EB Garamond"/>
              </a:rPr>
              <a:t>M</a:t>
            </a:r>
            <a:r>
              <a:rPr lang="en-CA" sz="2600" b="1" dirty="0" smtClean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ultispectral </a:t>
            </a:r>
            <a:r>
              <a:rPr lang="en-CA" sz="2600" b="1" dirty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TC-PCT imaging on dental caries</a:t>
            </a:r>
            <a:endParaRPr lang="en-CA" sz="26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72" name="Google Shape;376;p11"/>
          <p:cNvCxnSpPr/>
          <p:nvPr/>
        </p:nvCxnSpPr>
        <p:spPr>
          <a:xfrm flipV="1">
            <a:off x="5777008" y="3394101"/>
            <a:ext cx="147274" cy="206083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" name="Google Shape;376;p11"/>
          <p:cNvCxnSpPr/>
          <p:nvPr/>
        </p:nvCxnSpPr>
        <p:spPr>
          <a:xfrm flipH="1" flipV="1">
            <a:off x="4013249" y="4898801"/>
            <a:ext cx="168105" cy="118298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" name="Google Shape;376;p11"/>
          <p:cNvCxnSpPr/>
          <p:nvPr/>
        </p:nvCxnSpPr>
        <p:spPr>
          <a:xfrm>
            <a:off x="3441555" y="1333953"/>
            <a:ext cx="367396" cy="10755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81" name="Group 80"/>
          <p:cNvGrpSpPr/>
          <p:nvPr/>
        </p:nvGrpSpPr>
        <p:grpSpPr>
          <a:xfrm>
            <a:off x="8021055" y="2083297"/>
            <a:ext cx="551829" cy="2155197"/>
            <a:chOff x="8855237" y="1776898"/>
            <a:chExt cx="634699" cy="2222915"/>
          </a:xfrm>
        </p:grpSpPr>
        <p:pic>
          <p:nvPicPr>
            <p:cNvPr id="82" name="Google Shape;368;p11" descr="C:\Users\CADIFT-Imaging\Desktop\Capture10.JPG"/>
            <p:cNvPicPr preferRelativeResize="0"/>
            <p:nvPr/>
          </p:nvPicPr>
          <p:blipFill rotWithShape="1">
            <a:blip r:embed="rId16">
              <a:alphaModFix/>
            </a:blip>
            <a:srcRect r="67507"/>
            <a:stretch/>
          </p:blipFill>
          <p:spPr>
            <a:xfrm rot="10800000">
              <a:off x="9178632" y="1776898"/>
              <a:ext cx="311304" cy="2215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Google Shape;369;p11"/>
            <p:cNvSpPr txBox="1"/>
            <p:nvPr/>
          </p:nvSpPr>
          <p:spPr>
            <a:xfrm rot="16200000">
              <a:off x="8963390" y="3725981"/>
              <a:ext cx="220252" cy="327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4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</a:t>
              </a:r>
              <a:endParaRPr sz="14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84" name="Google Shape;370;p11"/>
            <p:cNvSpPr txBox="1"/>
            <p:nvPr/>
          </p:nvSpPr>
          <p:spPr>
            <a:xfrm rot="16200000">
              <a:off x="8908817" y="1748347"/>
              <a:ext cx="220252" cy="327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4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0</a:t>
              </a:r>
              <a:endParaRPr sz="14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85" name="Google Shape;371;p11"/>
            <p:cNvSpPr txBox="1"/>
            <p:nvPr/>
          </p:nvSpPr>
          <p:spPr>
            <a:xfrm rot="16200000">
              <a:off x="8284995" y="2447679"/>
              <a:ext cx="1816202" cy="575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4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Normalized </a:t>
              </a:r>
              <a:r>
                <a:rPr lang="en-CA" sz="1400" dirty="0" smtClean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phase</a:t>
              </a:r>
              <a:endParaRPr sz="14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  <a:p>
              <a:endParaRPr sz="14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8076254" y="4292307"/>
            <a:ext cx="735797" cy="697412"/>
            <a:chOff x="8100297" y="3863618"/>
            <a:chExt cx="735797" cy="697412"/>
          </a:xfrm>
        </p:grpSpPr>
        <p:cxnSp>
          <p:nvCxnSpPr>
            <p:cNvPr id="87" name="Google Shape;359;p11"/>
            <p:cNvCxnSpPr/>
            <p:nvPr/>
          </p:nvCxnSpPr>
          <p:spPr>
            <a:xfrm>
              <a:off x="8393327" y="4344925"/>
              <a:ext cx="189645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" name="Google Shape;360;p11"/>
            <p:cNvCxnSpPr/>
            <p:nvPr/>
          </p:nvCxnSpPr>
          <p:spPr>
            <a:xfrm>
              <a:off x="8301650" y="4093933"/>
              <a:ext cx="0" cy="228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9" name="Google Shape;365;p11"/>
            <p:cNvSpPr txBox="1"/>
            <p:nvPr/>
          </p:nvSpPr>
          <p:spPr>
            <a:xfrm>
              <a:off x="8331445" y="4322533"/>
              <a:ext cx="504649" cy="238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1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 mm</a:t>
              </a:r>
              <a:endParaRPr sz="11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90" name="Google Shape;366;p11"/>
            <p:cNvSpPr txBox="1"/>
            <p:nvPr/>
          </p:nvSpPr>
          <p:spPr>
            <a:xfrm rot="16200000">
              <a:off x="7938158" y="4025757"/>
              <a:ext cx="562776" cy="238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CA" sz="11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 mm</a:t>
              </a:r>
              <a:endParaRPr sz="11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</p:grpSp>
      <p:pic>
        <p:nvPicPr>
          <p:cNvPr id="91" name="Google Shape;302;p26"/>
          <p:cNvPicPr preferRelativeResize="0">
            <a:picLocks noChangeAspect="1"/>
          </p:cNvPicPr>
          <p:nvPr/>
        </p:nvPicPr>
        <p:blipFill rotWithShape="1">
          <a:blip r:embed="rId17">
            <a:alphaModFix/>
          </a:blip>
          <a:srcRect b="25283"/>
          <a:stretch/>
        </p:blipFill>
        <p:spPr>
          <a:xfrm>
            <a:off x="7877916" y="965726"/>
            <a:ext cx="1015668" cy="9515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446;p12"/>
          <p:cNvCxnSpPr/>
          <p:nvPr/>
        </p:nvCxnSpPr>
        <p:spPr>
          <a:xfrm flipH="1">
            <a:off x="8464106" y="1086903"/>
            <a:ext cx="221025" cy="1700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3" name="Google Shape;376;p11"/>
          <p:cNvCxnSpPr/>
          <p:nvPr/>
        </p:nvCxnSpPr>
        <p:spPr>
          <a:xfrm>
            <a:off x="7734442" y="1233284"/>
            <a:ext cx="367396" cy="10755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" name="Google Shape;376;p11"/>
          <p:cNvCxnSpPr/>
          <p:nvPr/>
        </p:nvCxnSpPr>
        <p:spPr>
          <a:xfrm flipV="1">
            <a:off x="8048229" y="1456845"/>
            <a:ext cx="147274" cy="206083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127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963" y="4531"/>
            <a:ext cx="8900067" cy="53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CA" sz="2600" b="1" dirty="0" smtClean="0">
                <a:latin typeface="+mj-lt"/>
                <a:ea typeface="EB Garamond"/>
                <a:cs typeface="EB Garamond"/>
                <a:sym typeface="EB Garamond"/>
              </a:rPr>
              <a:t>M</a:t>
            </a:r>
            <a:r>
              <a:rPr lang="en-CA" sz="2600" b="1" dirty="0" smtClean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ultispectral </a:t>
            </a:r>
            <a:r>
              <a:rPr lang="en-CA" sz="2600" b="1" dirty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TC-PCT imaging on dental caries</a:t>
            </a:r>
            <a:endParaRPr lang="en-CA" sz="26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55577" y="1522967"/>
            <a:ext cx="5508386" cy="3277386"/>
            <a:chOff x="1619672" y="1534392"/>
            <a:chExt cx="5849047" cy="3480073"/>
          </a:xfrm>
        </p:grpSpPr>
        <p:pic>
          <p:nvPicPr>
            <p:cNvPr id="4" name="Picture 3" descr="C:\Users\CADIPT-Elnaz\Desktop\July 5 Results3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2" t="10662" r="6548" b="20767"/>
            <a:stretch/>
          </p:blipFill>
          <p:spPr bwMode="auto">
            <a:xfrm>
              <a:off x="1877460" y="1642332"/>
              <a:ext cx="5591259" cy="337213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516576" y="1642332"/>
              <a:ext cx="432048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619672" y="1534392"/>
              <a:ext cx="432048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8" name="Rectangle 7"/>
          <p:cNvSpPr/>
          <p:nvPr/>
        </p:nvSpPr>
        <p:spPr>
          <a:xfrm>
            <a:off x="46830" y="518729"/>
            <a:ext cx="8820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4572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Micro-CT slices of the tooth depicting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bacterial-induced caries and the caries captured with 532 nm OPO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wavelength; and a </a:t>
            </a: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deep natural feature in the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tooth</a:t>
            </a:r>
            <a:endParaRPr lang="en-CA" sz="2000" dirty="0">
              <a:solidFill>
                <a:srgbClr val="000000"/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302;p2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25283"/>
          <a:stretch/>
        </p:blipFill>
        <p:spPr>
          <a:xfrm>
            <a:off x="7140799" y="1318546"/>
            <a:ext cx="1447743" cy="13563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446;p12"/>
          <p:cNvCxnSpPr/>
          <p:nvPr/>
        </p:nvCxnSpPr>
        <p:spPr>
          <a:xfrm flipH="1">
            <a:off x="8004851" y="1532701"/>
            <a:ext cx="168027" cy="23013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" name="Google Shape;376;p11"/>
          <p:cNvCxnSpPr/>
          <p:nvPr/>
        </p:nvCxnSpPr>
        <p:spPr>
          <a:xfrm>
            <a:off x="7140799" y="1735994"/>
            <a:ext cx="290228" cy="9086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" name="Google Shape;376;p11"/>
          <p:cNvCxnSpPr/>
          <p:nvPr/>
        </p:nvCxnSpPr>
        <p:spPr>
          <a:xfrm flipV="1">
            <a:off x="7305741" y="2031516"/>
            <a:ext cx="250572" cy="14678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7130488" y="2699978"/>
            <a:ext cx="1345781" cy="789940"/>
            <a:chOff x="6549318" y="3258264"/>
            <a:chExt cx="2220822" cy="1303568"/>
          </a:xfrm>
        </p:grpSpPr>
        <p:pic>
          <p:nvPicPr>
            <p:cNvPr id="14" name="Google Shape;533;p14"/>
            <p:cNvPicPr preferRelativeResize="0"/>
            <p:nvPr/>
          </p:nvPicPr>
          <p:blipFill rotWithShape="1">
            <a:blip r:embed="rId4">
              <a:alphaModFix/>
            </a:blip>
            <a:srcRect l="4176" t="15034" r="3670" b="12287"/>
            <a:stretch/>
          </p:blipFill>
          <p:spPr>
            <a:xfrm>
              <a:off x="6862411" y="3258264"/>
              <a:ext cx="1907729" cy="13035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519;p13"/>
            <p:cNvCxnSpPr/>
            <p:nvPr/>
          </p:nvCxnSpPr>
          <p:spPr>
            <a:xfrm flipH="1">
              <a:off x="8346665" y="3751056"/>
              <a:ext cx="221025" cy="17000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" name="Google Shape;376;p11"/>
            <p:cNvCxnSpPr/>
            <p:nvPr/>
          </p:nvCxnSpPr>
          <p:spPr>
            <a:xfrm>
              <a:off x="6549318" y="3844401"/>
              <a:ext cx="367396" cy="107556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7353124" y="3460566"/>
            <a:ext cx="1123145" cy="876952"/>
            <a:chOff x="3778280" y="3677499"/>
            <a:chExt cx="1884097" cy="1471104"/>
          </a:xfrm>
        </p:grpSpPr>
        <p:pic>
          <p:nvPicPr>
            <p:cNvPr id="20" name="Google Shape;458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78280" y="3677499"/>
              <a:ext cx="1884097" cy="12685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" name="Google Shape;524;p13"/>
            <p:cNvCxnSpPr/>
            <p:nvPr/>
          </p:nvCxnSpPr>
          <p:spPr>
            <a:xfrm flipH="1">
              <a:off x="5170222" y="4182414"/>
              <a:ext cx="221025" cy="17000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2" name="Google Shape;376;p11"/>
            <p:cNvCxnSpPr/>
            <p:nvPr/>
          </p:nvCxnSpPr>
          <p:spPr>
            <a:xfrm flipH="1" flipV="1">
              <a:off x="4013250" y="4898801"/>
              <a:ext cx="426096" cy="249802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902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617" y="-50382"/>
            <a:ext cx="8900067" cy="53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CA" sz="2600" b="1" dirty="0" smtClean="0">
                <a:latin typeface="+mj-lt"/>
                <a:ea typeface="EB Garamond"/>
                <a:cs typeface="EB Garamond"/>
                <a:sym typeface="EB Garamond"/>
              </a:rPr>
              <a:t>M</a:t>
            </a:r>
            <a:r>
              <a:rPr lang="en-CA" sz="2600" b="1" dirty="0" smtClean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ultispectral </a:t>
            </a:r>
            <a:r>
              <a:rPr lang="en-CA" sz="2600" b="1" dirty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TC-PCT imaging on dental </a:t>
            </a:r>
            <a:r>
              <a:rPr lang="en-CA" sz="2600" b="1" dirty="0" smtClean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cracks</a:t>
            </a:r>
            <a:endParaRPr lang="en-CA" sz="2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955" y="2208162"/>
            <a:ext cx="2000746" cy="1616882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5" y="854773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239" y="864183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38" y="864182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49" y="858634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94" y="864182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4" y="1798846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54" y="1803954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06" y="1803954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82" y="1798846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29" y="1787180"/>
            <a:ext cx="1176304" cy="881702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737;p39"/>
          <p:cNvSpPr txBox="1"/>
          <p:nvPr/>
        </p:nvSpPr>
        <p:spPr>
          <a:xfrm>
            <a:off x="425146" y="687182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1: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15" name="Google Shape;737;p39"/>
          <p:cNvSpPr txBox="1"/>
          <p:nvPr/>
        </p:nvSpPr>
        <p:spPr>
          <a:xfrm>
            <a:off x="1638340" y="676128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2: 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16" name="Google Shape;737;p39"/>
          <p:cNvSpPr txBox="1"/>
          <p:nvPr/>
        </p:nvSpPr>
        <p:spPr>
          <a:xfrm>
            <a:off x="2883470" y="675431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3: 100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17" name="Google Shape;737;p39"/>
          <p:cNvSpPr txBox="1"/>
          <p:nvPr/>
        </p:nvSpPr>
        <p:spPr>
          <a:xfrm>
            <a:off x="4102565" y="661252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4: 150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18" name="Google Shape;737;p39"/>
          <p:cNvSpPr txBox="1"/>
          <p:nvPr/>
        </p:nvSpPr>
        <p:spPr>
          <a:xfrm>
            <a:off x="5290469" y="668916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5: 200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19" name="Google Shape;737;p39"/>
          <p:cNvSpPr txBox="1"/>
          <p:nvPr/>
        </p:nvSpPr>
        <p:spPr>
          <a:xfrm>
            <a:off x="415841" y="1608646"/>
            <a:ext cx="11867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6: 250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20" name="Google Shape;737;p39"/>
          <p:cNvSpPr txBox="1"/>
          <p:nvPr/>
        </p:nvSpPr>
        <p:spPr>
          <a:xfrm>
            <a:off x="1599201" y="1608646"/>
            <a:ext cx="11867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7: 300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21" name="Google Shape;737;p39"/>
          <p:cNvSpPr txBox="1"/>
          <p:nvPr/>
        </p:nvSpPr>
        <p:spPr>
          <a:xfrm>
            <a:off x="2875192" y="1608646"/>
            <a:ext cx="11867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8: 350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22" name="Google Shape;737;p39"/>
          <p:cNvSpPr txBox="1"/>
          <p:nvPr/>
        </p:nvSpPr>
        <p:spPr>
          <a:xfrm>
            <a:off x="4101702" y="1603837"/>
            <a:ext cx="11867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9: 400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23" name="Google Shape;737;p39"/>
          <p:cNvSpPr txBox="1"/>
          <p:nvPr/>
        </p:nvSpPr>
        <p:spPr>
          <a:xfrm>
            <a:off x="5284273" y="1588047"/>
            <a:ext cx="13987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10: 450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5" y="3068953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30" y="3075759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603" y="3070368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76" y="3068953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765" y="3075759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67" y="4167702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70" y="4167702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885" y="4167702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01" y="4155054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59" y="4139568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Google Shape;737;p39"/>
          <p:cNvSpPr txBox="1"/>
          <p:nvPr/>
        </p:nvSpPr>
        <p:spPr>
          <a:xfrm>
            <a:off x="586400" y="2860055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1: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5" name="Google Shape;737;p39"/>
          <p:cNvSpPr txBox="1"/>
          <p:nvPr/>
        </p:nvSpPr>
        <p:spPr>
          <a:xfrm>
            <a:off x="1719118" y="2860055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2: 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6" name="Google Shape;737;p39"/>
          <p:cNvSpPr txBox="1"/>
          <p:nvPr/>
        </p:nvSpPr>
        <p:spPr>
          <a:xfrm>
            <a:off x="2973056" y="2855412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3: 100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7" name="Google Shape;737;p39"/>
          <p:cNvSpPr txBox="1"/>
          <p:nvPr/>
        </p:nvSpPr>
        <p:spPr>
          <a:xfrm>
            <a:off x="4181126" y="2839019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4: 150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8" name="Google Shape;737;p39"/>
          <p:cNvSpPr txBox="1"/>
          <p:nvPr/>
        </p:nvSpPr>
        <p:spPr>
          <a:xfrm>
            <a:off x="5393057" y="2839019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5: 200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9" name="Google Shape;737;p39"/>
          <p:cNvSpPr txBox="1"/>
          <p:nvPr/>
        </p:nvSpPr>
        <p:spPr>
          <a:xfrm>
            <a:off x="604468" y="3962568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6: 250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0" name="Google Shape;737;p39"/>
          <p:cNvSpPr txBox="1"/>
          <p:nvPr/>
        </p:nvSpPr>
        <p:spPr>
          <a:xfrm>
            <a:off x="1787828" y="3962568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7: 300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1" name="Google Shape;737;p39"/>
          <p:cNvSpPr txBox="1"/>
          <p:nvPr/>
        </p:nvSpPr>
        <p:spPr>
          <a:xfrm>
            <a:off x="3027397" y="3950953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8: 350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2" name="Google Shape;737;p39"/>
          <p:cNvSpPr txBox="1"/>
          <p:nvPr/>
        </p:nvSpPr>
        <p:spPr>
          <a:xfrm>
            <a:off x="4245065" y="3931670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9: 400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3" name="Google Shape;737;p39"/>
          <p:cNvSpPr txBox="1"/>
          <p:nvPr/>
        </p:nvSpPr>
        <p:spPr>
          <a:xfrm>
            <a:off x="5656219" y="3976278"/>
            <a:ext cx="128873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10: 450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633463" y="855353"/>
            <a:ext cx="2433646" cy="1231817"/>
            <a:chOff x="4696692" y="337450"/>
            <a:chExt cx="2433646" cy="1231817"/>
          </a:xfrm>
        </p:grpSpPr>
        <p:pic>
          <p:nvPicPr>
            <p:cNvPr id="45" name="Google Shape;711;p39"/>
            <p:cNvPicPr preferRelativeResize="0">
              <a:picLocks noChangeAspect="1"/>
            </p:cNvPicPr>
            <p:nvPr/>
          </p:nvPicPr>
          <p:blipFill rotWithShape="1">
            <a:blip r:embed="rId23">
              <a:alphaModFix/>
            </a:blip>
            <a:srcRect t="24653" b="17521"/>
            <a:stretch/>
          </p:blipFill>
          <p:spPr>
            <a:xfrm>
              <a:off x="5280820" y="431409"/>
              <a:ext cx="1796638" cy="1052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712;p39"/>
            <p:cNvSpPr txBox="1"/>
            <p:nvPr/>
          </p:nvSpPr>
          <p:spPr>
            <a:xfrm>
              <a:off x="4696692" y="337450"/>
              <a:ext cx="1159691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smtClean="0">
                  <a:latin typeface="Garamond" panose="02020404030301010803" pitchFamily="18" charset="0"/>
                  <a:ea typeface="EB Garamond"/>
                  <a:cs typeface="EB Garamond"/>
                  <a:sym typeface="EB Garamond"/>
                </a:rPr>
                <a:t>N</a:t>
              </a:r>
              <a:r>
                <a:rPr lang="en" dirty="0" smtClean="0">
                  <a:latin typeface="Garamond" panose="02020404030301010803" pitchFamily="18" charset="0"/>
                  <a:ea typeface="EB Garamond"/>
                  <a:cs typeface="EB Garamond"/>
                  <a:sym typeface="EB Garamond"/>
                </a:rPr>
                <a:t>atural crack</a:t>
              </a:r>
              <a:endParaRPr dirty="0">
                <a:latin typeface="Garamond" panose="02020404030301010803" pitchFamily="18" charset="0"/>
                <a:ea typeface="EB Garamond"/>
                <a:cs typeface="EB Garamond"/>
                <a:sym typeface="EB Garamond"/>
              </a:endParaRPr>
            </a:p>
          </p:txBody>
        </p:sp>
        <p:cxnSp>
          <p:nvCxnSpPr>
            <p:cNvPr id="47" name="Google Shape;713;p39"/>
            <p:cNvCxnSpPr/>
            <p:nvPr/>
          </p:nvCxnSpPr>
          <p:spPr>
            <a:xfrm>
              <a:off x="5411533" y="747235"/>
              <a:ext cx="612567" cy="103967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8" name="Google Shape;274;p9"/>
            <p:cNvSpPr/>
            <p:nvPr/>
          </p:nvSpPr>
          <p:spPr>
            <a:xfrm rot="5400000">
              <a:off x="6119030" y="803811"/>
              <a:ext cx="100802" cy="886781"/>
            </a:xfrm>
            <a:prstGeom prst="rightBracket">
              <a:avLst>
                <a:gd name="adj" fmla="val 8333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75;p9"/>
            <p:cNvSpPr txBox="1"/>
            <p:nvPr/>
          </p:nvSpPr>
          <p:spPr>
            <a:xfrm>
              <a:off x="5790023" y="1199976"/>
              <a:ext cx="884659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800" dirty="0" smtClean="0">
                  <a:solidFill>
                    <a:schemeClr val="bg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1.2 </a:t>
              </a:r>
              <a:r>
                <a:rPr lang="en-CA" sz="1800" dirty="0">
                  <a:solidFill>
                    <a:schemeClr val="bg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cm</a:t>
              </a:r>
              <a:endParaRPr sz="1800" dirty="0">
                <a:solidFill>
                  <a:schemeClr val="bg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50" name="Google Shape;276;p9"/>
            <p:cNvSpPr/>
            <p:nvPr/>
          </p:nvSpPr>
          <p:spPr>
            <a:xfrm>
              <a:off x="6683721" y="545955"/>
              <a:ext cx="77285" cy="550405"/>
            </a:xfrm>
            <a:prstGeom prst="rightBracket">
              <a:avLst>
                <a:gd name="adj" fmla="val 8333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77;p9"/>
            <p:cNvSpPr txBox="1"/>
            <p:nvPr/>
          </p:nvSpPr>
          <p:spPr>
            <a:xfrm rot="5400000">
              <a:off x="6552775" y="650418"/>
              <a:ext cx="7857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800" dirty="0" smtClean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0.7 </a:t>
              </a:r>
              <a:r>
                <a:rPr lang="en-CA" sz="18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cm</a:t>
              </a:r>
              <a:endParaRPr sz="18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</p:grpSp>
      <p:cxnSp>
        <p:nvCxnSpPr>
          <p:cNvPr id="52" name="Google Shape;713;p39"/>
          <p:cNvCxnSpPr/>
          <p:nvPr/>
        </p:nvCxnSpPr>
        <p:spPr>
          <a:xfrm flipV="1">
            <a:off x="1787829" y="1154629"/>
            <a:ext cx="285862" cy="19552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713;p39"/>
          <p:cNvCxnSpPr/>
          <p:nvPr/>
        </p:nvCxnSpPr>
        <p:spPr>
          <a:xfrm>
            <a:off x="2851061" y="3274949"/>
            <a:ext cx="461644" cy="3835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" name="Google Shape;713;p39"/>
          <p:cNvCxnSpPr/>
          <p:nvPr/>
        </p:nvCxnSpPr>
        <p:spPr>
          <a:xfrm flipH="1" flipV="1">
            <a:off x="7165849" y="3047561"/>
            <a:ext cx="105569" cy="56844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" name="Google Shape;293;p26"/>
          <p:cNvSpPr txBox="1"/>
          <p:nvPr/>
        </p:nvSpPr>
        <p:spPr>
          <a:xfrm>
            <a:off x="397413" y="359957"/>
            <a:ext cx="288141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Amplitude at 675 nm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62" name="Google Shape;293;p26"/>
          <p:cNvSpPr txBox="1"/>
          <p:nvPr/>
        </p:nvSpPr>
        <p:spPr>
          <a:xfrm>
            <a:off x="397413" y="2578824"/>
            <a:ext cx="288141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Amplitude at 700 nm</a:t>
            </a:r>
            <a:endParaRPr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00711" y="3773542"/>
            <a:ext cx="1751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Micro-CT </a:t>
            </a:r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slice </a:t>
            </a: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crack </a:t>
            </a:r>
            <a:endParaRPr lang="en-CA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85" y="1003376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462" y="1003376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12" y="995021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79" y="987537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84" y="2010222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46" y="1995649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43" y="1995649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850" y="2032596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8" y="995021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6" y="2010222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2" y="3237556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87" y="3298535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93" y="3268222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97" y="3261336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45" y="3270914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71" y="4267738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15" y="4273628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01" y="4279026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56" y="4279026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88" y="4279026"/>
            <a:ext cx="1176702" cy="8820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39552" y="17934"/>
            <a:ext cx="8900067" cy="53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CA" sz="2600" b="1" dirty="0" smtClean="0">
                <a:latin typeface="+mj-lt"/>
                <a:ea typeface="EB Garamond"/>
                <a:cs typeface="EB Garamond"/>
                <a:sym typeface="EB Garamond"/>
              </a:rPr>
              <a:t>M</a:t>
            </a:r>
            <a:r>
              <a:rPr lang="en-CA" sz="2600" b="1" dirty="0" smtClean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ultispectral </a:t>
            </a:r>
            <a:r>
              <a:rPr lang="en-CA" sz="2600" b="1" dirty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TC-PCT imaging on dental </a:t>
            </a:r>
            <a:r>
              <a:rPr lang="en-CA" sz="2600" b="1" dirty="0" smtClean="0">
                <a:solidFill>
                  <a:srgbClr val="000000"/>
                </a:solidFill>
                <a:latin typeface="+mj-lt"/>
                <a:ea typeface="EB Garamond"/>
                <a:cs typeface="EB Garamond"/>
                <a:sym typeface="EB Garamond"/>
              </a:rPr>
              <a:t>cracks</a:t>
            </a:r>
            <a:endParaRPr lang="en-CA" sz="26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68397" y="2216787"/>
            <a:ext cx="2433646" cy="1231817"/>
            <a:chOff x="4696692" y="337450"/>
            <a:chExt cx="2433646" cy="1231817"/>
          </a:xfrm>
        </p:grpSpPr>
        <p:pic>
          <p:nvPicPr>
            <p:cNvPr id="24" name="Google Shape;711;p39"/>
            <p:cNvPicPr preferRelativeResize="0">
              <a:picLocks noChangeAspect="1"/>
            </p:cNvPicPr>
            <p:nvPr/>
          </p:nvPicPr>
          <p:blipFill rotWithShape="1">
            <a:blip r:embed="rId21">
              <a:alphaModFix/>
            </a:blip>
            <a:srcRect t="24653" b="17521"/>
            <a:stretch/>
          </p:blipFill>
          <p:spPr>
            <a:xfrm>
              <a:off x="5280820" y="431409"/>
              <a:ext cx="1796638" cy="1052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712;p39"/>
            <p:cNvSpPr txBox="1"/>
            <p:nvPr/>
          </p:nvSpPr>
          <p:spPr>
            <a:xfrm>
              <a:off x="4696692" y="337450"/>
              <a:ext cx="1159691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smtClean="0">
                  <a:latin typeface="Garamond" panose="02020404030301010803" pitchFamily="18" charset="0"/>
                  <a:ea typeface="EB Garamond"/>
                  <a:cs typeface="EB Garamond"/>
                  <a:sym typeface="EB Garamond"/>
                </a:rPr>
                <a:t>N</a:t>
              </a:r>
              <a:r>
                <a:rPr lang="en" dirty="0" smtClean="0">
                  <a:latin typeface="Garamond" panose="02020404030301010803" pitchFamily="18" charset="0"/>
                  <a:ea typeface="EB Garamond"/>
                  <a:cs typeface="EB Garamond"/>
                  <a:sym typeface="EB Garamond"/>
                </a:rPr>
                <a:t>atural crack</a:t>
              </a:r>
              <a:endParaRPr dirty="0">
                <a:latin typeface="Garamond" panose="02020404030301010803" pitchFamily="18" charset="0"/>
                <a:ea typeface="EB Garamond"/>
                <a:cs typeface="EB Garamond"/>
                <a:sym typeface="EB Garamond"/>
              </a:endParaRPr>
            </a:p>
          </p:txBody>
        </p:sp>
        <p:cxnSp>
          <p:nvCxnSpPr>
            <p:cNvPr id="26" name="Google Shape;713;p39"/>
            <p:cNvCxnSpPr/>
            <p:nvPr/>
          </p:nvCxnSpPr>
          <p:spPr>
            <a:xfrm>
              <a:off x="5411533" y="747235"/>
              <a:ext cx="612567" cy="103967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" name="Google Shape;274;p9"/>
            <p:cNvSpPr/>
            <p:nvPr/>
          </p:nvSpPr>
          <p:spPr>
            <a:xfrm rot="5400000">
              <a:off x="6119030" y="803811"/>
              <a:ext cx="100802" cy="886781"/>
            </a:xfrm>
            <a:prstGeom prst="rightBracket">
              <a:avLst>
                <a:gd name="adj" fmla="val 8333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75;p9"/>
            <p:cNvSpPr txBox="1"/>
            <p:nvPr/>
          </p:nvSpPr>
          <p:spPr>
            <a:xfrm>
              <a:off x="5790023" y="1199976"/>
              <a:ext cx="884659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800" dirty="0" smtClean="0">
                  <a:solidFill>
                    <a:schemeClr val="bg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1.2 </a:t>
              </a:r>
              <a:r>
                <a:rPr lang="en-CA" sz="1800" dirty="0">
                  <a:solidFill>
                    <a:schemeClr val="bg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cm</a:t>
              </a:r>
              <a:endParaRPr sz="1800" dirty="0">
                <a:solidFill>
                  <a:schemeClr val="bg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9" name="Google Shape;276;p9"/>
            <p:cNvSpPr/>
            <p:nvPr/>
          </p:nvSpPr>
          <p:spPr>
            <a:xfrm>
              <a:off x="6683721" y="545955"/>
              <a:ext cx="77285" cy="550405"/>
            </a:xfrm>
            <a:prstGeom prst="rightBracket">
              <a:avLst>
                <a:gd name="adj" fmla="val 8333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77;p9"/>
            <p:cNvSpPr txBox="1"/>
            <p:nvPr/>
          </p:nvSpPr>
          <p:spPr>
            <a:xfrm rot="5400000">
              <a:off x="6552775" y="650418"/>
              <a:ext cx="7857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800" dirty="0" smtClean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0.7 </a:t>
              </a:r>
              <a:r>
                <a:rPr lang="en-CA" sz="1800" dirty="0">
                  <a:solidFill>
                    <a:schemeClr val="dk1"/>
                  </a:solidFill>
                  <a:latin typeface="Garamond" panose="02020404030301010803" pitchFamily="18" charset="0"/>
                  <a:ea typeface="Garamond"/>
                  <a:cs typeface="Garamond"/>
                  <a:sym typeface="Garamond"/>
                </a:rPr>
                <a:t>cm</a:t>
              </a:r>
              <a:endParaRPr sz="1800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endParaRPr>
            </a:p>
          </p:txBody>
        </p:sp>
      </p:grpSp>
      <p:sp>
        <p:nvSpPr>
          <p:cNvPr id="32" name="Google Shape;293;p26"/>
          <p:cNvSpPr txBox="1"/>
          <p:nvPr/>
        </p:nvSpPr>
        <p:spPr>
          <a:xfrm>
            <a:off x="325193" y="413790"/>
            <a:ext cx="288141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Phase at 675 nm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3" name="Google Shape;737;p39"/>
          <p:cNvSpPr txBox="1"/>
          <p:nvPr/>
        </p:nvSpPr>
        <p:spPr>
          <a:xfrm>
            <a:off x="470341" y="735912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1: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4" name="Google Shape;737;p39"/>
          <p:cNvSpPr txBox="1"/>
          <p:nvPr/>
        </p:nvSpPr>
        <p:spPr>
          <a:xfrm>
            <a:off x="1683535" y="724858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2: 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5" name="Google Shape;737;p39"/>
          <p:cNvSpPr txBox="1"/>
          <p:nvPr/>
        </p:nvSpPr>
        <p:spPr>
          <a:xfrm>
            <a:off x="2928665" y="724161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3: 100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6" name="Google Shape;737;p39"/>
          <p:cNvSpPr txBox="1"/>
          <p:nvPr/>
        </p:nvSpPr>
        <p:spPr>
          <a:xfrm>
            <a:off x="4147760" y="709982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4: 150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7" name="Google Shape;737;p39"/>
          <p:cNvSpPr txBox="1"/>
          <p:nvPr/>
        </p:nvSpPr>
        <p:spPr>
          <a:xfrm>
            <a:off x="5335664" y="717646"/>
            <a:ext cx="117021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5: 200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8" name="Google Shape;737;p39"/>
          <p:cNvSpPr txBox="1"/>
          <p:nvPr/>
        </p:nvSpPr>
        <p:spPr>
          <a:xfrm>
            <a:off x="525291" y="1785270"/>
            <a:ext cx="11867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6: 250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9" name="Google Shape;737;p39"/>
          <p:cNvSpPr txBox="1"/>
          <p:nvPr/>
        </p:nvSpPr>
        <p:spPr>
          <a:xfrm>
            <a:off x="1708651" y="1785270"/>
            <a:ext cx="11867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7: 300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0" name="Google Shape;737;p39"/>
          <p:cNvSpPr txBox="1"/>
          <p:nvPr/>
        </p:nvSpPr>
        <p:spPr>
          <a:xfrm>
            <a:off x="2984642" y="1785270"/>
            <a:ext cx="11867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8: 350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1" name="Google Shape;737;p39"/>
          <p:cNvSpPr txBox="1"/>
          <p:nvPr/>
        </p:nvSpPr>
        <p:spPr>
          <a:xfrm>
            <a:off x="4211152" y="1780461"/>
            <a:ext cx="11867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9: 400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2" name="Google Shape;737;p39"/>
          <p:cNvSpPr txBox="1"/>
          <p:nvPr/>
        </p:nvSpPr>
        <p:spPr>
          <a:xfrm>
            <a:off x="5547750" y="1764708"/>
            <a:ext cx="13987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10: 450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3" name="Google Shape;737;p39"/>
          <p:cNvSpPr txBox="1"/>
          <p:nvPr/>
        </p:nvSpPr>
        <p:spPr>
          <a:xfrm>
            <a:off x="607722" y="3052905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1: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4" name="Google Shape;737;p39"/>
          <p:cNvSpPr txBox="1"/>
          <p:nvPr/>
        </p:nvSpPr>
        <p:spPr>
          <a:xfrm>
            <a:off x="1766723" y="3073941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2: 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5" name="Google Shape;737;p39"/>
          <p:cNvSpPr txBox="1"/>
          <p:nvPr/>
        </p:nvSpPr>
        <p:spPr>
          <a:xfrm>
            <a:off x="3020661" y="3069298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3: 100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6" name="Google Shape;737;p39"/>
          <p:cNvSpPr txBox="1"/>
          <p:nvPr/>
        </p:nvSpPr>
        <p:spPr>
          <a:xfrm>
            <a:off x="4228731" y="3052905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4: 150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7" name="Google Shape;737;p39"/>
          <p:cNvSpPr txBox="1"/>
          <p:nvPr/>
        </p:nvSpPr>
        <p:spPr>
          <a:xfrm>
            <a:off x="5440662" y="3052905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5: 200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8" name="Google Shape;737;p39"/>
          <p:cNvSpPr txBox="1"/>
          <p:nvPr/>
        </p:nvSpPr>
        <p:spPr>
          <a:xfrm>
            <a:off x="625407" y="4083087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6: 250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49" name="Google Shape;737;p39"/>
          <p:cNvSpPr txBox="1"/>
          <p:nvPr/>
        </p:nvSpPr>
        <p:spPr>
          <a:xfrm>
            <a:off x="1825216" y="4085540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7: 300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50" name="Google Shape;737;p39"/>
          <p:cNvSpPr txBox="1"/>
          <p:nvPr/>
        </p:nvSpPr>
        <p:spPr>
          <a:xfrm>
            <a:off x="3073513" y="4083087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8: 350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51" name="Google Shape;737;p39"/>
          <p:cNvSpPr txBox="1"/>
          <p:nvPr/>
        </p:nvSpPr>
        <p:spPr>
          <a:xfrm>
            <a:off x="4265338" y="4083087"/>
            <a:ext cx="109340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9: 400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52" name="Google Shape;737;p39"/>
          <p:cNvSpPr txBox="1"/>
          <p:nvPr/>
        </p:nvSpPr>
        <p:spPr>
          <a:xfrm>
            <a:off x="5618842" y="4083124"/>
            <a:ext cx="128873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Slice </a:t>
            </a:r>
            <a:r>
              <a:rPr lang="en" sz="12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10: 450 ms</a:t>
            </a:r>
            <a:endParaRPr sz="12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53" name="Google Shape;293;p26"/>
          <p:cNvSpPr txBox="1"/>
          <p:nvPr/>
        </p:nvSpPr>
        <p:spPr>
          <a:xfrm>
            <a:off x="417088" y="2745505"/>
            <a:ext cx="288141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Phase at 700 nm</a:t>
            </a:r>
            <a:endParaRPr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7404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7934"/>
            <a:ext cx="890006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CA" sz="2800" b="1" dirty="0" smtClean="0">
                <a:latin typeface="+mj-lt"/>
                <a:ea typeface="EB Garamond"/>
                <a:cs typeface="EB Garamond"/>
                <a:sym typeface="EB Garamond"/>
              </a:rPr>
              <a:t>Conclusions and future works</a:t>
            </a:r>
            <a:endParaRPr lang="en-CA" sz="2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395536" y="605787"/>
            <a:ext cx="8520600" cy="3416400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Garamond" panose="02020404030301010803" pitchFamily="18" charset="0"/>
              </a:rPr>
              <a:t>The successful preliminary multispectral TC-PCT imaging results for artificial and natural dental defects provided the rationale for further application of this technology in dental and bone imaging </a:t>
            </a:r>
          </a:p>
          <a:p>
            <a:pPr marL="114300" indent="0" algn="just">
              <a:buFont typeface="Wingdings 3"/>
              <a:buNone/>
            </a:pPr>
            <a:endParaRPr lang="en-CA" sz="2000" dirty="0" smtClean="0">
              <a:latin typeface="Garamond" panose="02020404030301010803" pitchFamily="18" charset="0"/>
            </a:endParaRPr>
          </a:p>
          <a:p>
            <a:pPr algn="just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Garamond" panose="02020404030301010803" pitchFamily="18" charset="0"/>
              </a:rPr>
              <a:t>With wide range of wavelengths and single repetition frequencies to choose from and the tissue-light scattering phenomena, we can detect near to the surface and deeper features</a:t>
            </a:r>
          </a:p>
          <a:p>
            <a:pPr marL="114300" indent="0" algn="just">
              <a:buFont typeface="Wingdings 3"/>
              <a:buNone/>
            </a:pPr>
            <a:endParaRPr lang="en-CA" sz="2000" dirty="0" smtClean="0">
              <a:latin typeface="Garamond" panose="02020404030301010803" pitchFamily="18" charset="0"/>
            </a:endParaRPr>
          </a:p>
          <a:p>
            <a:pPr algn="just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Garamond" panose="02020404030301010803" pitchFamily="18" charset="0"/>
              </a:rPr>
              <a:t>Multispectral TC-PCT is a good fit for future biomedical applications in imaging of small animals and human tissue imaging</a:t>
            </a:r>
          </a:p>
          <a:p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729285" y="4189140"/>
            <a:ext cx="8520600" cy="8418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dirty="0" smtClean="0">
                <a:solidFill>
                  <a:srgbClr val="0070C0"/>
                </a:solidFill>
                <a:latin typeface="Garamond" panose="02020404030301010803" pitchFamily="18" charset="0"/>
              </a:rPr>
              <a:t>Thank you!</a:t>
            </a:r>
            <a:endParaRPr lang="en-US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3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B69558-7386-F2FF-2153-C5ECA55949BD}"/>
              </a:ext>
            </a:extLst>
          </p:cNvPr>
          <p:cNvSpPr txBox="1">
            <a:spLocks/>
          </p:cNvSpPr>
          <p:nvPr/>
        </p:nvSpPr>
        <p:spPr>
          <a:xfrm>
            <a:off x="539552" y="123478"/>
            <a:ext cx="8748464" cy="1080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600" dirty="0" smtClean="0">
                <a:solidFill>
                  <a:schemeClr val="tx1"/>
                </a:solidFill>
              </a:rPr>
              <a:t>Outline</a:t>
            </a:r>
            <a:endParaRPr lang="en-CA" sz="2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673496"/>
            <a:ext cx="53285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ramond" panose="02020404030301010803" pitchFamily="18" charset="0"/>
              </a:rPr>
              <a:t>Introduction </a:t>
            </a:r>
            <a:endParaRPr lang="en-US" sz="2000" dirty="0">
              <a:latin typeface="Garamond" panose="02020404030301010803" pitchFamily="18" charset="0"/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ramond" panose="02020404030301010803" pitchFamily="18" charset="0"/>
              </a:rPr>
              <a:t>Objectives</a:t>
            </a:r>
            <a:endParaRPr lang="en-US" sz="2000" dirty="0">
              <a:latin typeface="Garamond" panose="02020404030301010803" pitchFamily="18" charset="0"/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ramond" panose="02020404030301010803" pitchFamily="18" charset="0"/>
              </a:rPr>
              <a:t>Methodology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ramond" panose="02020404030301010803" pitchFamily="18" charset="0"/>
              </a:rPr>
              <a:t>Theory</a:t>
            </a:r>
            <a:endParaRPr lang="en-US" sz="2000" dirty="0">
              <a:latin typeface="Garamond" panose="02020404030301010803" pitchFamily="18" charset="0"/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ramond" panose="02020404030301010803" pitchFamily="18" charset="0"/>
              </a:rPr>
              <a:t>Experiments and results</a:t>
            </a:r>
            <a:endParaRPr lang="en-US" sz="2000" dirty="0">
              <a:latin typeface="Garamond" panose="02020404030301010803" pitchFamily="18" charset="0"/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ramond" panose="02020404030301010803" pitchFamily="18" charset="0"/>
              </a:rPr>
              <a:t>Conclusions </a:t>
            </a:r>
            <a:r>
              <a:rPr lang="en-US" sz="2000" dirty="0">
                <a:latin typeface="Garamond" panose="02020404030301010803" pitchFamily="18" charset="0"/>
              </a:rPr>
              <a:t>and </a:t>
            </a:r>
            <a:r>
              <a:rPr lang="en-US" sz="2000" dirty="0" smtClean="0">
                <a:latin typeface="Garamond" panose="02020404030301010803" pitchFamily="18" charset="0"/>
              </a:rPr>
              <a:t>future works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Garamond" panose="02020404030301010803" pitchFamily="18" charset="0"/>
              </a:rPr>
              <a:t/>
            </a:r>
            <a:br>
              <a:rPr lang="en-US" sz="2000" dirty="0">
                <a:latin typeface="Garamond" panose="02020404030301010803" pitchFamily="18" charset="0"/>
              </a:rPr>
            </a:b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15"/>
          <p:cNvSpPr txBox="1">
            <a:spLocks/>
          </p:cNvSpPr>
          <p:nvPr/>
        </p:nvSpPr>
        <p:spPr>
          <a:xfrm>
            <a:off x="467544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Calibri"/>
              <a:buNone/>
            </a:pPr>
            <a:r>
              <a:rPr lang="en-US" sz="2600" dirty="0" smtClean="0">
                <a:solidFill>
                  <a:schemeClr val="tx1"/>
                </a:solidFill>
                <a:ea typeface="EB Garamond"/>
                <a:cs typeface="EB Garamond"/>
                <a:sym typeface="EB Garamond"/>
              </a:rPr>
              <a:t>Enhanced-Truncated Correlation Photothermal Coherence Tomography (eTC-PCT) methodology</a:t>
            </a:r>
            <a:endParaRPr lang="en-US" sz="2600" dirty="0">
              <a:solidFill>
                <a:schemeClr val="tx1"/>
              </a:solidFill>
              <a:ea typeface="EB Garamond"/>
              <a:cs typeface="EB Garamond"/>
              <a:sym typeface="EB Garamond"/>
            </a:endParaRPr>
          </a:p>
        </p:txBody>
      </p:sp>
      <p:sp>
        <p:nvSpPr>
          <p:cNvPr id="3" name="Google Shape;73;p15"/>
          <p:cNvSpPr txBox="1">
            <a:spLocks/>
          </p:cNvSpPr>
          <p:nvPr/>
        </p:nvSpPr>
        <p:spPr>
          <a:xfrm>
            <a:off x="487534" y="923959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EB Garamond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Can harness photothermal phenomena to meet the demands for high-resolution 3D imaging </a:t>
            </a: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ts val="2000"/>
              <a:buFont typeface="EB Garamond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Overcomes poor axial resolution of </a:t>
            </a:r>
            <a:r>
              <a:rPr lang="en-US" sz="2000" dirty="0" err="1" smtClean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thermophotonic</a:t>
            </a:r>
            <a:r>
              <a:rPr lang="en-US" sz="2000" dirty="0" smtClean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 technologies through time-evolving axial filtering controlled by pulse delay and cross-correlation truncation</a:t>
            </a:r>
            <a:endParaRPr lang="en-US" sz="24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pic>
        <p:nvPicPr>
          <p:cNvPr id="5" name="Picture 8" descr="https://aip.scitation.org/na101/home/literatum/publisher/aip/journals/content/jap/2018/jap.2018.124.issue-16/1.5044748/20181029/images/large/1.5044748.figures.online.f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11096"/>
            <a:ext cx="2425498" cy="213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2289" y="2668218"/>
            <a:ext cx="19607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dirty="0" smtClean="0">
                <a:latin typeface="Garamond" panose="02020404030301010803" pitchFamily="18" charset="0"/>
              </a:rPr>
              <a:t>SNR </a:t>
            </a:r>
            <a:r>
              <a:rPr lang="en-CA" sz="1600" dirty="0">
                <a:latin typeface="Garamond" panose="02020404030301010803" pitchFamily="18" charset="0"/>
              </a:rPr>
              <a:t>measurements for various chirp waveforms: sine, square, and fixed pulse-width </a:t>
            </a:r>
            <a:r>
              <a:rPr lang="en-CA" sz="1600" dirty="0" smtClean="0">
                <a:latin typeface="Garamond" panose="02020404030301010803" pitchFamily="18" charset="0"/>
              </a:rPr>
              <a:t>chirps [1]</a:t>
            </a: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7" name="Picture 2" descr="Chirp with linearly changing frequency and amplitude? - Mathematics Stack  Exchan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05" y="2649869"/>
            <a:ext cx="908926" cy="4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me parameters of the square chirp signal | Download Scientific Dia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28" y="3431522"/>
            <a:ext cx="891569" cy="3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047668" y="4105790"/>
            <a:ext cx="980263" cy="557398"/>
            <a:chOff x="724395" y="3309900"/>
            <a:chExt cx="1777112" cy="101050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938150" y="3441209"/>
              <a:ext cx="0" cy="60021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19352" y="3441209"/>
              <a:ext cx="0" cy="60021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465" y="3441210"/>
              <a:ext cx="0" cy="60021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589982" y="3441210"/>
              <a:ext cx="0" cy="60021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10435" y="3441210"/>
              <a:ext cx="0" cy="60021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24395" y="4041420"/>
              <a:ext cx="140813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24395" y="3309900"/>
              <a:ext cx="3959" cy="7315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070825" y="3762436"/>
              <a:ext cx="430682" cy="55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Garamond" panose="02020404030301010803" pitchFamily="18" charset="0"/>
                </a:rPr>
                <a:t>t</a:t>
              </a:r>
              <a:endParaRPr lang="en-US" sz="1400" dirty="0">
                <a:latin typeface="Garamond" panose="02020404030301010803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950305" y="2411096"/>
            <a:ext cx="883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</a:rPr>
              <a:t>Sine chirp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95550" y="3164181"/>
            <a:ext cx="1059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</a:rPr>
              <a:t>Square chirp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12383" y="3837769"/>
            <a:ext cx="1373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</a:rPr>
              <a:t>Fixed pulsewidth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126" y="4871829"/>
            <a:ext cx="103661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>
                <a:latin typeface="Garamond" panose="02020404030301010803" pitchFamily="18" charset="0"/>
              </a:rPr>
              <a:t>1. </a:t>
            </a:r>
            <a:r>
              <a:rPr lang="en-CA" sz="1100" dirty="0" err="1" smtClean="0">
                <a:latin typeface="Garamond" panose="02020404030301010803" pitchFamily="18" charset="0"/>
              </a:rPr>
              <a:t>Kaiplavil</a:t>
            </a:r>
            <a:r>
              <a:rPr lang="en-CA" sz="1100" dirty="0">
                <a:latin typeface="Garamond" panose="02020404030301010803" pitchFamily="18" charset="0"/>
              </a:rPr>
              <a:t>, S., &amp; </a:t>
            </a:r>
            <a:r>
              <a:rPr lang="en-CA" sz="1100" dirty="0" err="1">
                <a:latin typeface="Garamond" panose="02020404030301010803" pitchFamily="18" charset="0"/>
              </a:rPr>
              <a:t>Mandelis</a:t>
            </a:r>
            <a:r>
              <a:rPr lang="en-CA" sz="1100" dirty="0">
                <a:latin typeface="Garamond" panose="02020404030301010803" pitchFamily="18" charset="0"/>
              </a:rPr>
              <a:t>, A. </a:t>
            </a:r>
            <a:r>
              <a:rPr lang="en-CA" sz="1100" i="1" dirty="0" smtClean="0">
                <a:latin typeface="Garamond" panose="02020404030301010803" pitchFamily="18" charset="0"/>
              </a:rPr>
              <a:t>Review </a:t>
            </a:r>
            <a:r>
              <a:rPr lang="en-CA" sz="1100" i="1" dirty="0">
                <a:latin typeface="Garamond" panose="02020404030301010803" pitchFamily="18" charset="0"/>
              </a:rPr>
              <a:t>of Scientific Instruments</a:t>
            </a:r>
            <a:r>
              <a:rPr lang="en-CA" sz="1100" dirty="0">
                <a:latin typeface="Garamond" panose="02020404030301010803" pitchFamily="18" charset="0"/>
              </a:rPr>
              <a:t>, </a:t>
            </a:r>
            <a:r>
              <a:rPr lang="en-CA" sz="1100" i="1" dirty="0">
                <a:latin typeface="Garamond" panose="02020404030301010803" pitchFamily="18" charset="0"/>
              </a:rPr>
              <a:t>82</a:t>
            </a:r>
            <a:r>
              <a:rPr lang="en-CA" sz="1100" dirty="0">
                <a:latin typeface="Garamond" panose="02020404030301010803" pitchFamily="18" charset="0"/>
              </a:rPr>
              <a:t>(7), </a:t>
            </a:r>
            <a:r>
              <a:rPr lang="en-CA" sz="1100" dirty="0" smtClean="0">
                <a:latin typeface="Garamond" panose="02020404030301010803" pitchFamily="18" charset="0"/>
              </a:rPr>
              <a:t>074906 (</a:t>
            </a:r>
            <a:r>
              <a:rPr lang="en-CA" sz="1100" dirty="0">
                <a:latin typeface="Garamond" panose="02020404030301010803" pitchFamily="18" charset="0"/>
              </a:rPr>
              <a:t>2011) </a:t>
            </a:r>
            <a:r>
              <a:rPr lang="en-CA" sz="1100" dirty="0" smtClean="0">
                <a:latin typeface="Garamond" panose="02020404030301010803" pitchFamily="18" charset="0"/>
              </a:rPr>
              <a:t>.</a:t>
            </a:r>
            <a:endParaRPr lang="en-CA" sz="11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4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;p16"/>
          <p:cNvSpPr txBox="1">
            <a:spLocks/>
          </p:cNvSpPr>
          <p:nvPr/>
        </p:nvSpPr>
        <p:spPr>
          <a:xfrm>
            <a:off x="467544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Calibri"/>
              <a:buNone/>
            </a:pPr>
            <a:r>
              <a:rPr lang="en-CA" sz="2600" dirty="0" err="1" smtClean="0">
                <a:solidFill>
                  <a:schemeClr val="tx1"/>
                </a:solidFill>
                <a:ea typeface="EB Garamond"/>
                <a:cs typeface="EB Garamond"/>
                <a:sym typeface="EB Garamond"/>
              </a:rPr>
              <a:t>eTC</a:t>
            </a:r>
            <a:r>
              <a:rPr lang="en-CA" sz="2600" dirty="0" smtClean="0">
                <a:solidFill>
                  <a:schemeClr val="tx1"/>
                </a:solidFill>
                <a:ea typeface="EB Garamond"/>
                <a:cs typeface="EB Garamond"/>
                <a:sym typeface="EB Garamond"/>
              </a:rPr>
              <a:t>-PCT image reconstruction algorithm</a:t>
            </a:r>
            <a:endParaRPr lang="en-CA" sz="2600" dirty="0">
              <a:solidFill>
                <a:schemeClr val="tx1"/>
              </a:solidFill>
              <a:ea typeface="EB Garamond"/>
              <a:cs typeface="EB Garamond"/>
              <a:sym typeface="EB Garamond"/>
            </a:endParaRPr>
          </a:p>
        </p:txBody>
      </p:sp>
      <p:pic>
        <p:nvPicPr>
          <p:cNvPr id="3" name="Google Shape;79;p16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46983" b="5"/>
          <a:stretch/>
        </p:blipFill>
        <p:spPr>
          <a:xfrm>
            <a:off x="4836500" y="1555979"/>
            <a:ext cx="2157529" cy="671140"/>
          </a:xfrm>
          <a:prstGeom prst="rect">
            <a:avLst/>
          </a:prstGeom>
          <a:solidFill>
            <a:srgbClr val="FF999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Google Shape;80;p16"/>
          <p:cNvSpPr/>
          <p:nvPr/>
        </p:nvSpPr>
        <p:spPr>
          <a:xfrm>
            <a:off x="7010907" y="1428518"/>
            <a:ext cx="2151827" cy="305273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1</a:t>
            </a:r>
            <a:r>
              <a:rPr lang="en" sz="2000" baseline="30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st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 reference chirp</a:t>
            </a:r>
            <a:endParaRPr sz="2000" dirty="0">
              <a:latin typeface="Garamond" panose="02020404030301010803" pitchFamily="18" charset="0"/>
            </a:endParaRPr>
          </a:p>
        </p:txBody>
      </p:sp>
      <p:sp>
        <p:nvSpPr>
          <p:cNvPr id="5" name="Google Shape;81;p16"/>
          <p:cNvSpPr/>
          <p:nvPr/>
        </p:nvSpPr>
        <p:spPr>
          <a:xfrm>
            <a:off x="6992172" y="1753097"/>
            <a:ext cx="2151829" cy="276904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2</a:t>
            </a:r>
            <a:r>
              <a:rPr lang="en" sz="2000" baseline="30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nd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 reference chirp</a:t>
            </a:r>
            <a:endParaRPr sz="2000" dirty="0">
              <a:latin typeface="Garamond" panose="02020404030301010803" pitchFamily="18" charset="0"/>
            </a:endParaRPr>
          </a:p>
        </p:txBody>
      </p:sp>
      <p:sp>
        <p:nvSpPr>
          <p:cNvPr id="6" name="Google Shape;82;p16"/>
          <p:cNvSpPr/>
          <p:nvPr/>
        </p:nvSpPr>
        <p:spPr>
          <a:xfrm>
            <a:off x="6986470" y="2068613"/>
            <a:ext cx="2157530" cy="265132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3</a:t>
            </a:r>
            <a:r>
              <a:rPr lang="en" sz="2000" baseline="30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rd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 reference chirp</a:t>
            </a:r>
            <a:endParaRPr sz="2000" dirty="0">
              <a:latin typeface="Garamond" panose="02020404030301010803" pitchFamily="18" charset="0"/>
            </a:endParaRPr>
          </a:p>
        </p:txBody>
      </p:sp>
      <p:sp>
        <p:nvSpPr>
          <p:cNvPr id="7" name="Google Shape;83;p16"/>
          <p:cNvSpPr/>
          <p:nvPr/>
        </p:nvSpPr>
        <p:spPr>
          <a:xfrm>
            <a:off x="507933" y="1491630"/>
            <a:ext cx="1933500" cy="864000"/>
          </a:xfrm>
          <a:prstGeom prst="rect">
            <a:avLst/>
          </a:prstGeom>
          <a:solidFill>
            <a:srgbClr val="FF9999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Laser excitation chirp on sample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4;p16"/>
          <p:cNvSpPr/>
          <p:nvPr/>
        </p:nvSpPr>
        <p:spPr>
          <a:xfrm>
            <a:off x="2886422" y="1487965"/>
            <a:ext cx="1933200" cy="864000"/>
          </a:xfrm>
          <a:prstGeom prst="rect">
            <a:avLst/>
          </a:prstGeom>
          <a:solidFill>
            <a:srgbClr val="FF9999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Synthesized reference chirps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5;p16"/>
          <p:cNvSpPr/>
          <p:nvPr/>
        </p:nvSpPr>
        <p:spPr>
          <a:xfrm>
            <a:off x="508365" y="3446699"/>
            <a:ext cx="1933200" cy="864000"/>
          </a:xfrm>
          <a:prstGeom prst="rect">
            <a:avLst/>
          </a:prstGeom>
          <a:solidFill>
            <a:srgbClr val="FF9999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Sample’s thermophotonic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relaxation chirp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6;p16"/>
          <p:cNvSpPr/>
          <p:nvPr/>
        </p:nvSpPr>
        <p:spPr>
          <a:xfrm>
            <a:off x="2886422" y="3438322"/>
            <a:ext cx="1933200" cy="864000"/>
          </a:xfrm>
          <a:prstGeom prst="rect">
            <a:avLst/>
          </a:prstGeom>
          <a:solidFill>
            <a:srgbClr val="FF9999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Cross-correlate the signals pixel-by-pixel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1" name="Google Shape;87;p16"/>
          <p:cNvCxnSpPr>
            <a:stCxn id="8" idx="2"/>
            <a:endCxn id="10" idx="0"/>
          </p:cNvCxnSpPr>
          <p:nvPr/>
        </p:nvCxnSpPr>
        <p:spPr>
          <a:xfrm>
            <a:off x="3853022" y="2351965"/>
            <a:ext cx="0" cy="1086357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" name="Google Shape;88;p16"/>
          <p:cNvSpPr/>
          <p:nvPr/>
        </p:nvSpPr>
        <p:spPr>
          <a:xfrm>
            <a:off x="5307094" y="3432655"/>
            <a:ext cx="3563888" cy="864000"/>
          </a:xfrm>
          <a:prstGeom prst="rect">
            <a:avLst/>
          </a:prstGeom>
          <a:solidFill>
            <a:srgbClr val="FF9999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Slice/2D images corresponding to the depth set by the delay applied to the reference chirp</a:t>
            </a:r>
            <a:endParaRPr sz="2000" dirty="0">
              <a:latin typeface="Garamond" panose="02020404030301010803" pitchFamily="18" charset="0"/>
            </a:endParaRPr>
          </a:p>
        </p:txBody>
      </p:sp>
      <p:cxnSp>
        <p:nvCxnSpPr>
          <p:cNvPr id="13" name="Google Shape;89;p16"/>
          <p:cNvCxnSpPr>
            <a:stCxn id="10" idx="3"/>
          </p:cNvCxnSpPr>
          <p:nvPr/>
        </p:nvCxnSpPr>
        <p:spPr>
          <a:xfrm flipV="1">
            <a:off x="4819622" y="3865828"/>
            <a:ext cx="429332" cy="4494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4" name="Google Shape;90;p16"/>
          <p:cNvPicPr preferRelativeResize="0"/>
          <p:nvPr/>
        </p:nvPicPr>
        <p:blipFill rotWithShape="1">
          <a:blip r:embed="rId2">
            <a:alphaModFix/>
          </a:blip>
          <a:srcRect t="47655" r="7927" b="38252"/>
          <a:stretch/>
        </p:blipFill>
        <p:spPr>
          <a:xfrm>
            <a:off x="467544" y="939566"/>
            <a:ext cx="2232248" cy="481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91;p16"/>
          <p:cNvCxnSpPr>
            <a:stCxn id="7" idx="3"/>
            <a:endCxn id="8" idx="1"/>
          </p:cNvCxnSpPr>
          <p:nvPr/>
        </p:nvCxnSpPr>
        <p:spPr>
          <a:xfrm flipV="1">
            <a:off x="2441433" y="1919965"/>
            <a:ext cx="444989" cy="3665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6" name="Google Shape;92;p16"/>
          <p:cNvPicPr preferRelativeResize="0"/>
          <p:nvPr/>
        </p:nvPicPr>
        <p:blipFill rotWithShape="1">
          <a:blip r:embed="rId2">
            <a:alphaModFix/>
          </a:blip>
          <a:srcRect t="21057" b="52874"/>
          <a:stretch/>
        </p:blipFill>
        <p:spPr>
          <a:xfrm>
            <a:off x="502748" y="2854424"/>
            <a:ext cx="2197044" cy="4653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93;p16"/>
          <p:cNvSpPr/>
          <p:nvPr/>
        </p:nvSpPr>
        <p:spPr>
          <a:xfrm>
            <a:off x="3070682" y="2963748"/>
            <a:ext cx="261000" cy="1704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95;p16"/>
          <p:cNvCxnSpPr>
            <a:stCxn id="9" idx="3"/>
            <a:endCxn id="10" idx="1"/>
          </p:cNvCxnSpPr>
          <p:nvPr/>
        </p:nvCxnSpPr>
        <p:spPr>
          <a:xfrm flipV="1">
            <a:off x="2441565" y="3870322"/>
            <a:ext cx="444857" cy="8377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" name="TextBox 19"/>
          <p:cNvSpPr txBox="1"/>
          <p:nvPr/>
        </p:nvSpPr>
        <p:spPr>
          <a:xfrm>
            <a:off x="854914" y="512309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aramond" panose="02020404030301010803" pitchFamily="18" charset="0"/>
              </a:rPr>
              <a:t>Laser on</a:t>
            </a:r>
            <a:endParaRPr lang="en-US" sz="2000" dirty="0">
              <a:latin typeface="Garamond" panose="02020404030301010803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313010" y="797789"/>
            <a:ext cx="166157" cy="132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1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99121"/>
              </p:ext>
            </p:extLst>
          </p:nvPr>
        </p:nvGraphicFramePr>
        <p:xfrm>
          <a:off x="6445659" y="550041"/>
          <a:ext cx="2378869" cy="1507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name="Bitmap Image" r:id="rId3" imgW="3172268" imgH="2010056" progId="Paint.Picture">
                  <p:embed/>
                </p:oleObj>
              </mc:Choice>
              <mc:Fallback>
                <p:oleObj name="Bitmap Image" r:id="rId3" imgW="3172268" imgH="2010056" progId="Paint.Picture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659" y="550041"/>
                        <a:ext cx="2378869" cy="15073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748652"/>
              </p:ext>
            </p:extLst>
          </p:nvPr>
        </p:nvGraphicFramePr>
        <p:xfrm>
          <a:off x="6470663" y="2475603"/>
          <a:ext cx="2328863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Bitmap Image" r:id="rId5" imgW="3104762" imgH="1961905" progId="Paint.Picture">
                  <p:embed/>
                </p:oleObj>
              </mc:Choice>
              <mc:Fallback>
                <p:oleObj name="Bitmap Image" r:id="rId5" imgW="3104762" imgH="1961905" progId="Paint.Picture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63" y="2475603"/>
                        <a:ext cx="2328863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052590" y="1965799"/>
            <a:ext cx="3464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latin typeface="Garamond" panose="02020404030301010803" pitchFamily="18" charset="0"/>
              </a:rPr>
              <a:t>Cross-correlation of </a:t>
            </a:r>
            <a:r>
              <a:rPr lang="en-CA" sz="1600" dirty="0" smtClean="0">
                <a:latin typeface="Garamond" panose="02020404030301010803" pitchFamily="18" charset="0"/>
              </a:rPr>
              <a:t>relaxation chirp </a:t>
            </a:r>
          </a:p>
          <a:p>
            <a:r>
              <a:rPr lang="en-CA" sz="1600" dirty="0" smtClean="0">
                <a:latin typeface="Garamond" panose="02020404030301010803" pitchFamily="18" charset="0"/>
              </a:rPr>
              <a:t>and </a:t>
            </a:r>
            <a:r>
              <a:rPr lang="en-CA" sz="1600" dirty="0">
                <a:latin typeface="Garamond" panose="02020404030301010803" pitchFamily="18" charset="0"/>
              </a:rPr>
              <a:t>in-phase reference </a:t>
            </a:r>
            <a:r>
              <a:rPr lang="en-CA" sz="1600" dirty="0" smtClean="0">
                <a:latin typeface="Garamond" panose="02020404030301010803" pitchFamily="18" charset="0"/>
              </a:rPr>
              <a:t>signal [2]</a:t>
            </a:r>
            <a:endParaRPr lang="en-CA" sz="1600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4550" y="3815835"/>
            <a:ext cx="354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Garamond" panose="02020404030301010803" pitchFamily="18" charset="0"/>
              </a:rPr>
              <a:t>Cross-correlation of </a:t>
            </a:r>
            <a:r>
              <a:rPr lang="en-CA" sz="1600" dirty="0" smtClean="0">
                <a:latin typeface="Garamond" panose="02020404030301010803" pitchFamily="18" charset="0"/>
              </a:rPr>
              <a:t>relaxation chirp </a:t>
            </a:r>
          </a:p>
          <a:p>
            <a:r>
              <a:rPr lang="en-CA" sz="1600" dirty="0" smtClean="0">
                <a:latin typeface="Garamond" panose="02020404030301010803" pitchFamily="18" charset="0"/>
              </a:rPr>
              <a:t>and </a:t>
            </a:r>
            <a:r>
              <a:rPr lang="en-CA" sz="1600" dirty="0">
                <a:latin typeface="Garamond" panose="02020404030301010803" pitchFamily="18" charset="0"/>
              </a:rPr>
              <a:t>quadrature reference </a:t>
            </a:r>
            <a:r>
              <a:rPr lang="en-CA" sz="1600" dirty="0" smtClean="0">
                <a:latin typeface="Garamond" panose="02020404030301010803" pitchFamily="18" charset="0"/>
              </a:rPr>
              <a:t>signal [2]</a:t>
            </a:r>
            <a:endParaRPr lang="en-CA" sz="1600" dirty="0"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22622" y="744718"/>
            <a:ext cx="4756567" cy="3164373"/>
            <a:chOff x="-619092" y="1009762"/>
            <a:chExt cx="5001892" cy="3327579"/>
          </a:xfrm>
        </p:grpSpPr>
        <p:pic>
          <p:nvPicPr>
            <p:cNvPr id="8" name="Picture 7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r="6201"/>
            <a:stretch/>
          </p:blipFill>
          <p:spPr bwMode="auto">
            <a:xfrm>
              <a:off x="356932" y="1009762"/>
              <a:ext cx="3672408" cy="1404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4" r="6980"/>
            <a:stretch/>
          </p:blipFill>
          <p:spPr bwMode="auto">
            <a:xfrm>
              <a:off x="356932" y="2459208"/>
              <a:ext cx="3834426" cy="155076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Arrow Connector 9"/>
            <p:cNvCxnSpPr>
              <a:stCxn id="11" idx="0"/>
            </p:cNvCxnSpPr>
            <p:nvPr/>
          </p:nvCxnSpPr>
          <p:spPr>
            <a:xfrm flipV="1">
              <a:off x="631851" y="3116906"/>
              <a:ext cx="386047" cy="83577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619092" y="3952676"/>
              <a:ext cx="2501886" cy="356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 smtClean="0">
                  <a:solidFill>
                    <a:srgbClr val="FF0000"/>
                  </a:solidFill>
                  <a:latin typeface="Garamond" panose="02020404030301010803" pitchFamily="18" charset="0"/>
                </a:rPr>
                <a:t>Quadrature reference signal</a:t>
              </a:r>
              <a:endParaRPr lang="en-CA" sz="1600" dirty="0">
                <a:solidFill>
                  <a:srgbClr val="FF0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4875" y="3981326"/>
              <a:ext cx="2327925" cy="356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 smtClean="0">
                  <a:solidFill>
                    <a:srgbClr val="0070C0"/>
                  </a:solidFill>
                  <a:latin typeface="Garamond" panose="02020404030301010803" pitchFamily="18" charset="0"/>
                </a:rPr>
                <a:t>In-phase Reference signal</a:t>
              </a:r>
              <a:endParaRPr lang="en-CA" sz="1600" dirty="0">
                <a:solidFill>
                  <a:srgbClr val="0070C0"/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2317381" y="3006748"/>
              <a:ext cx="657110" cy="10032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17520" y="3830828"/>
                <a:ext cx="1944123" cy="839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1600" dirty="0" smtClean="0">
                    <a:latin typeface="Garamond" panose="02020404030301010803" pitchFamily="18" charset="0"/>
                    <a:cs typeface="Times New Roman" pitchFamily="18" charset="0"/>
                  </a:rPr>
                  <a:t>Amplitude: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𝐶𝐶</m:t>
                          </m:r>
                        </m:sub>
                      </m:sSub>
                      <m:r>
                        <a:rPr lang="en-CA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sub>
                            <m:sup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CA" sz="16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20" y="3830828"/>
                <a:ext cx="1944123" cy="839653"/>
              </a:xfrm>
              <a:prstGeom prst="rect">
                <a:avLst/>
              </a:prstGeom>
              <a:blipFill>
                <a:blip r:embed="rId9"/>
                <a:stretch>
                  <a:fillRect l="-1567" t="-14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926915" y="4012587"/>
                <a:ext cx="4572000" cy="5903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CA" sz="1600" dirty="0">
                    <a:latin typeface="Garamond" panose="02020404030301010803" pitchFamily="18" charset="0"/>
                    <a:cs typeface="Times New Roman" pitchFamily="18" charset="0"/>
                  </a:rPr>
                  <a:t>Phase: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𝐶𝐶</m:t>
                          </m:r>
                        </m:sub>
                      </m:sSub>
                      <m:r>
                        <a:rPr lang="en-CA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𝑡𝑎𝑛</m:t>
                          </m:r>
                        </m:e>
                        <m:sup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CA" sz="16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90</m:t>
                          </m:r>
                        </m:sub>
                      </m:sSub>
                      <m:r>
                        <a:rPr lang="en-CA" sz="1600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600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915" y="4012587"/>
                <a:ext cx="4572000" cy="590354"/>
              </a:xfrm>
              <a:prstGeom prst="rect">
                <a:avLst/>
              </a:prstGeom>
              <a:blipFill>
                <a:blip r:embed="rId10"/>
                <a:stretch>
                  <a:fillRect l="-667" t="-2062" b="-412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883" y="744718"/>
            <a:ext cx="1019209" cy="1562048"/>
          </a:xfrm>
          <a:prstGeom prst="rect">
            <a:avLst/>
          </a:prstGeom>
        </p:spPr>
      </p:pic>
      <p:pic>
        <p:nvPicPr>
          <p:cNvPr id="17" name="Picture 234" descr="H:\elnaz\H1-OPOmeasurements\675nm\TC-PCT-data-4\Results_675nm_PW1000ms-7Expls-33202120_7_13_30 PM_17_5\Rec-OPO-675nm-000083_d_1_Amp-FC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661" y="4032103"/>
            <a:ext cx="893118" cy="5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35" descr="H:\elnaz\H1-OPOmeasurements\675nm\TC-PCT-data-4\Results_675nm_PW1000ms-7Expls-33202120_7_13_30 PM_17_5\Rec-OPO-675nm-000083_d_1_Ph-FC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30" y="4084816"/>
            <a:ext cx="841403" cy="4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66374" y="1164302"/>
            <a:ext cx="256032" cy="16824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Garamond" panose="02020404030301010803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889858" y="1073741"/>
            <a:ext cx="713079" cy="1955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8" idx="1"/>
          </p:cNvCxnSpPr>
          <p:nvPr/>
        </p:nvCxnSpPr>
        <p:spPr>
          <a:xfrm>
            <a:off x="889858" y="1269280"/>
            <a:ext cx="760917" cy="1430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90405" y="406323"/>
            <a:ext cx="377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Relaxation chirp for one pixel of hole 1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23" name="Google Shape;79;p16"/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 t="46983" b="5"/>
          <a:stretch/>
        </p:blipFill>
        <p:spPr>
          <a:xfrm>
            <a:off x="7514598" y="959541"/>
            <a:ext cx="1211364" cy="376818"/>
          </a:xfrm>
          <a:prstGeom prst="rect">
            <a:avLst/>
          </a:prstGeom>
          <a:solidFill>
            <a:srgbClr val="FF999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" name="Rectangle 23"/>
          <p:cNvSpPr/>
          <p:nvPr/>
        </p:nvSpPr>
        <p:spPr>
          <a:xfrm>
            <a:off x="6831143" y="625386"/>
            <a:ext cx="261137" cy="1138082"/>
          </a:xfrm>
          <a:prstGeom prst="rect">
            <a:avLst/>
          </a:prstGeom>
          <a:noFill/>
          <a:ln w="31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451139" y="4893080"/>
            <a:ext cx="72678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Garamond" panose="02020404030301010803" pitchFamily="18" charset="0"/>
              </a:rPr>
              <a:t>2. </a:t>
            </a:r>
            <a:r>
              <a:rPr lang="en-US" sz="1000" dirty="0" err="1" smtClean="0">
                <a:latin typeface="Garamond" panose="02020404030301010803" pitchFamily="18" charset="0"/>
              </a:rPr>
              <a:t>Tavakolian</a:t>
            </a:r>
            <a:r>
              <a:rPr lang="en-US" sz="1000" dirty="0">
                <a:latin typeface="Garamond" panose="02020404030301010803" pitchFamily="18" charset="0"/>
              </a:rPr>
              <a:t>, P., </a:t>
            </a:r>
            <a:r>
              <a:rPr lang="en-US" sz="1000" dirty="0" err="1">
                <a:latin typeface="Garamond" panose="02020404030301010803" pitchFamily="18" charset="0"/>
              </a:rPr>
              <a:t>Sivagurunathan</a:t>
            </a:r>
            <a:r>
              <a:rPr lang="en-US" sz="1000" dirty="0">
                <a:latin typeface="Garamond" panose="02020404030301010803" pitchFamily="18" charset="0"/>
              </a:rPr>
              <a:t>, K., &amp; </a:t>
            </a:r>
            <a:r>
              <a:rPr lang="en-US" sz="1000" dirty="0" err="1">
                <a:latin typeface="Garamond" panose="02020404030301010803" pitchFamily="18" charset="0"/>
              </a:rPr>
              <a:t>Mandelis</a:t>
            </a:r>
            <a:r>
              <a:rPr lang="en-US" sz="1000" dirty="0">
                <a:latin typeface="Garamond" panose="02020404030301010803" pitchFamily="18" charset="0"/>
              </a:rPr>
              <a:t>, A. </a:t>
            </a:r>
            <a:r>
              <a:rPr lang="en-US" sz="1000" i="1" dirty="0" smtClean="0">
                <a:latin typeface="Garamond" panose="02020404030301010803" pitchFamily="18" charset="0"/>
              </a:rPr>
              <a:t>Journal </a:t>
            </a:r>
            <a:r>
              <a:rPr lang="en-US" sz="1000" i="1" dirty="0">
                <a:latin typeface="Garamond" panose="02020404030301010803" pitchFamily="18" charset="0"/>
              </a:rPr>
              <a:t>of Applied Physics</a:t>
            </a:r>
            <a:r>
              <a:rPr lang="en-US" sz="1000" dirty="0">
                <a:latin typeface="Garamond" panose="02020404030301010803" pitchFamily="18" charset="0"/>
              </a:rPr>
              <a:t>, </a:t>
            </a:r>
            <a:r>
              <a:rPr lang="en-US" sz="1000" i="1" dirty="0">
                <a:latin typeface="Garamond" panose="02020404030301010803" pitchFamily="18" charset="0"/>
              </a:rPr>
              <a:t>122</a:t>
            </a:r>
            <a:r>
              <a:rPr lang="en-US" sz="1000" dirty="0">
                <a:latin typeface="Garamond" panose="02020404030301010803" pitchFamily="18" charset="0"/>
              </a:rPr>
              <a:t>(2), </a:t>
            </a:r>
            <a:r>
              <a:rPr lang="en-US" sz="1000" dirty="0" smtClean="0">
                <a:latin typeface="Garamond" panose="02020404030301010803" pitchFamily="18" charset="0"/>
              </a:rPr>
              <a:t>023103 (</a:t>
            </a:r>
            <a:r>
              <a:rPr lang="en-US" sz="1000" dirty="0">
                <a:latin typeface="Garamond" panose="02020404030301010803" pitchFamily="18" charset="0"/>
              </a:rPr>
              <a:t>2017). </a:t>
            </a:r>
          </a:p>
        </p:txBody>
      </p:sp>
      <p:sp>
        <p:nvSpPr>
          <p:cNvPr id="27" name="Google Shape;78;p16"/>
          <p:cNvSpPr txBox="1">
            <a:spLocks/>
          </p:cNvSpPr>
          <p:nvPr/>
        </p:nvSpPr>
        <p:spPr>
          <a:xfrm>
            <a:off x="461099" y="-2265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Calibri"/>
              <a:buNone/>
            </a:pPr>
            <a:r>
              <a:rPr lang="en-CA" sz="2600" dirty="0" err="1" smtClean="0">
                <a:solidFill>
                  <a:schemeClr val="tx1"/>
                </a:solidFill>
                <a:ea typeface="EB Garamond"/>
                <a:cs typeface="EB Garamond"/>
                <a:sym typeface="EB Garamond"/>
              </a:rPr>
              <a:t>eTC</a:t>
            </a:r>
            <a:r>
              <a:rPr lang="en-CA" sz="2600" dirty="0" smtClean="0">
                <a:solidFill>
                  <a:schemeClr val="tx1"/>
                </a:solidFill>
                <a:ea typeface="EB Garamond"/>
                <a:cs typeface="EB Garamond"/>
                <a:sym typeface="EB Garamond"/>
              </a:rPr>
              <a:t>-PCT image reconstruction: an example</a:t>
            </a:r>
            <a:endParaRPr lang="en-CA" sz="2600" dirty="0">
              <a:solidFill>
                <a:schemeClr val="tx1"/>
              </a:solidFill>
              <a:ea typeface="EB Garamond"/>
              <a:cs typeface="EB Garamond"/>
              <a:sym typeface="EB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984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;p16"/>
          <p:cNvSpPr txBox="1">
            <a:spLocks/>
          </p:cNvSpPr>
          <p:nvPr/>
        </p:nvSpPr>
        <p:spPr>
          <a:xfrm>
            <a:off x="467544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Calibri"/>
              <a:buNone/>
            </a:pPr>
            <a:r>
              <a:rPr lang="en-CA" sz="2600" dirty="0" smtClean="0">
                <a:solidFill>
                  <a:schemeClr val="tx1"/>
                </a:solidFill>
                <a:ea typeface="EB Garamond"/>
                <a:cs typeface="EB Garamond"/>
                <a:sym typeface="EB Garamond"/>
              </a:rPr>
              <a:t>Background</a:t>
            </a:r>
            <a:endParaRPr lang="en-CA" sz="2600" dirty="0">
              <a:solidFill>
                <a:schemeClr val="tx1"/>
              </a:solidFill>
              <a:ea typeface="EB Garamond"/>
              <a:cs typeface="EB Garamond"/>
              <a:sym typeface="EB Garamond"/>
            </a:endParaRPr>
          </a:p>
        </p:txBody>
      </p:sp>
      <p:sp>
        <p:nvSpPr>
          <p:cNvPr id="3" name="Google Shape;101;p17"/>
          <p:cNvSpPr txBox="1">
            <a:spLocks/>
          </p:cNvSpPr>
          <p:nvPr/>
        </p:nvSpPr>
        <p:spPr>
          <a:xfrm>
            <a:off x="467544" y="499784"/>
            <a:ext cx="8520600" cy="15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EB Garamond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Experimental parameters such as frequency, excitation pulse width, and wavelength effect depth penetration of eTC-PCT images</a:t>
            </a: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ts val="2000"/>
              <a:buFont typeface="EB Garamond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eTC-PCT image reconstruction was initially performed with a continuous wave (CW) 808 nm laser diode as the excitation source with a user-controlled pulse width and has been used in industrial and biomedical applications</a:t>
            </a:r>
            <a:endParaRPr lang="en-US"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graphicFrame>
        <p:nvGraphicFramePr>
          <p:cNvPr id="18" name="Google Shape;107;p17"/>
          <p:cNvGraphicFramePr/>
          <p:nvPr>
            <p:extLst>
              <p:ext uri="{D42A27DB-BD31-4B8C-83A1-F6EECF244321}">
                <p14:modId xmlns:p14="http://schemas.microsoft.com/office/powerpoint/2010/main" val="4069551230"/>
              </p:ext>
            </p:extLst>
          </p:nvPr>
        </p:nvGraphicFramePr>
        <p:xfrm>
          <a:off x="1785818" y="2614689"/>
          <a:ext cx="5615506" cy="171815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15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6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Imaging 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application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Dental </a:t>
                      </a:r>
                      <a:endParaRPr sz="1800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Tumor 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Brain 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6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Depth 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resolution </a:t>
                      </a: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(mm)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~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3.8</a:t>
                      </a:r>
                      <a:r>
                        <a:rPr lang="en" sz="1800" u="none" strike="noStrike" cap="none" baseline="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 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[3]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~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2.0</a:t>
                      </a:r>
                      <a:r>
                        <a:rPr lang="en" sz="1800" u="none" strike="noStrike" cap="none" baseline="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 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[4]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NA</a:t>
                      </a:r>
                      <a:r>
                        <a:rPr lang="en" sz="1800" u="none" strike="noStrike" cap="none" baseline="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 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[5]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6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CW laser</a:t>
                      </a:r>
                      <a:r>
                        <a:rPr lang="en" sz="1800" u="none" strike="noStrike" cap="none" baseline="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 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excitation</a:t>
                      </a:r>
                      <a:r>
                        <a:rPr lang="en" sz="1800" u="none" strike="noStrike" cap="none" baseline="0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 with controlled 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pulse width </a:t>
                      </a: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(ms</a:t>
                      </a:r>
                      <a:r>
                        <a:rPr lang="en" sz="1800" u="none" strike="noStrike" cap="none" dirty="0" smtClean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)</a:t>
                      </a:r>
                      <a:endParaRPr sz="1800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20-80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70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Garamond" panose="02020404030301010803" pitchFamily="18" charset="0"/>
                          <a:ea typeface="EB Garamond"/>
                          <a:cs typeface="EB Garamond"/>
                          <a:sym typeface="EB Garamond"/>
                        </a:rPr>
                        <a:t>140</a:t>
                      </a:r>
                      <a:endParaRPr sz="1800" u="none" strike="noStrike" cap="none" dirty="0">
                        <a:latin typeface="Garamond" panose="02020404030301010803" pitchFamily="18" charset="0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Google Shape;108;p17"/>
          <p:cNvSpPr txBox="1"/>
          <p:nvPr/>
        </p:nvSpPr>
        <p:spPr>
          <a:xfrm>
            <a:off x="2373308" y="2209604"/>
            <a:ext cx="470907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Biomedical </a:t>
            </a:r>
            <a:r>
              <a:rPr lang="en" sz="2000" dirty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</a:t>
            </a:r>
            <a:r>
              <a:rPr lang="en" sz="2000" dirty="0" smtClean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pplications of </a:t>
            </a:r>
            <a:r>
              <a:rPr lang="en" sz="2000" dirty="0">
                <a:solidFill>
                  <a:schemeClr val="dk1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eTC-PCT to date</a:t>
            </a:r>
            <a:endParaRPr sz="2000" dirty="0">
              <a:solidFill>
                <a:schemeClr val="dk1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95520" y="3901393"/>
            <a:ext cx="1553457" cy="385130"/>
            <a:chOff x="4638181" y="4603123"/>
            <a:chExt cx="1347950" cy="404812"/>
          </a:xfrm>
        </p:grpSpPr>
        <p:pic>
          <p:nvPicPr>
            <p:cNvPr id="21" name="Google Shape;109;p17"/>
            <p:cNvPicPr preferRelativeResize="0"/>
            <p:nvPr/>
          </p:nvPicPr>
          <p:blipFill rotWithShape="1">
            <a:blip r:embed="rId3">
              <a:alphaModFix/>
            </a:blip>
            <a:srcRect l="3843" r="3990" b="13479"/>
            <a:stretch/>
          </p:blipFill>
          <p:spPr>
            <a:xfrm>
              <a:off x="4638181" y="4603123"/>
              <a:ext cx="1347950" cy="4048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" name="Google Shape;110;p17"/>
            <p:cNvCxnSpPr/>
            <p:nvPr/>
          </p:nvCxnSpPr>
          <p:spPr>
            <a:xfrm>
              <a:off x="4760176" y="4603123"/>
              <a:ext cx="272100" cy="102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</p:grpSp>
      <p:sp>
        <p:nvSpPr>
          <p:cNvPr id="26" name="Rectangle 25"/>
          <p:cNvSpPr/>
          <p:nvPr/>
        </p:nvSpPr>
        <p:spPr>
          <a:xfrm>
            <a:off x="678091" y="4332843"/>
            <a:ext cx="5913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/>
            <a:r>
              <a:rPr lang="en-US" sz="1000" dirty="0" smtClean="0">
                <a:latin typeface="Garamond" panose="02020404030301010803" pitchFamily="18" charset="0"/>
              </a:rPr>
              <a:t>3. </a:t>
            </a:r>
            <a:r>
              <a:rPr lang="en-US" sz="1000" dirty="0" err="1" smtClean="0">
                <a:latin typeface="Garamond" panose="02020404030301010803" pitchFamily="18" charset="0"/>
              </a:rPr>
              <a:t>Roointanb</a:t>
            </a:r>
            <a:r>
              <a:rPr lang="en-US" sz="1000" dirty="0">
                <a:latin typeface="Garamond" panose="02020404030301010803" pitchFamily="18" charset="0"/>
              </a:rPr>
              <a:t>, S., </a:t>
            </a:r>
            <a:r>
              <a:rPr lang="en-US" sz="1000" dirty="0" err="1">
                <a:latin typeface="Garamond" panose="02020404030301010803" pitchFamily="18" charset="0"/>
              </a:rPr>
              <a:t>Tavakolian</a:t>
            </a:r>
            <a:r>
              <a:rPr lang="en-US" sz="1000" dirty="0">
                <a:latin typeface="Garamond" panose="02020404030301010803" pitchFamily="18" charset="0"/>
              </a:rPr>
              <a:t>, P., </a:t>
            </a:r>
            <a:r>
              <a:rPr lang="en-US" sz="1000" dirty="0" err="1">
                <a:latin typeface="Garamond" panose="02020404030301010803" pitchFamily="18" charset="0"/>
              </a:rPr>
              <a:t>Sivagurunathan</a:t>
            </a:r>
            <a:r>
              <a:rPr lang="en-US" sz="1000" dirty="0">
                <a:latin typeface="Garamond" panose="02020404030301010803" pitchFamily="18" charset="0"/>
              </a:rPr>
              <a:t>, K. S., </a:t>
            </a:r>
            <a:r>
              <a:rPr lang="en-US" sz="1000" dirty="0" err="1">
                <a:latin typeface="Garamond" panose="02020404030301010803" pitchFamily="18" charset="0"/>
              </a:rPr>
              <a:t>Mandelis</a:t>
            </a:r>
            <a:r>
              <a:rPr lang="en-US" sz="1000" dirty="0">
                <a:latin typeface="Garamond" panose="02020404030301010803" pitchFamily="18" charset="0"/>
              </a:rPr>
              <a:t>, A., &amp; Abrams, S. H. </a:t>
            </a:r>
            <a:r>
              <a:rPr lang="en-US" sz="1000" i="1" dirty="0" smtClean="0">
                <a:latin typeface="Garamond" panose="02020404030301010803" pitchFamily="18" charset="0"/>
              </a:rPr>
              <a:t>Journal </a:t>
            </a:r>
            <a:r>
              <a:rPr lang="en-US" sz="1000" i="1" dirty="0">
                <a:latin typeface="Garamond" panose="02020404030301010803" pitchFamily="18" charset="0"/>
              </a:rPr>
              <a:t>of Biomedical Optics</a:t>
            </a:r>
            <a:r>
              <a:rPr lang="en-US" sz="1000" dirty="0">
                <a:latin typeface="Garamond" panose="02020404030301010803" pitchFamily="18" charset="0"/>
              </a:rPr>
              <a:t>, </a:t>
            </a:r>
            <a:r>
              <a:rPr lang="en-US" sz="1000" dirty="0" smtClean="0">
                <a:latin typeface="Garamond" panose="02020404030301010803" pitchFamily="18" charset="0"/>
              </a:rPr>
              <a:t>   </a:t>
            </a:r>
            <a:r>
              <a:rPr lang="en-US" sz="1000" i="1" dirty="0" smtClean="0">
                <a:latin typeface="Garamond" panose="02020404030301010803" pitchFamily="18" charset="0"/>
              </a:rPr>
              <a:t>26</a:t>
            </a:r>
            <a:r>
              <a:rPr lang="en-US" sz="1000" dirty="0" smtClean="0">
                <a:latin typeface="Garamond" panose="02020404030301010803" pitchFamily="18" charset="0"/>
              </a:rPr>
              <a:t>(4</a:t>
            </a:r>
            <a:r>
              <a:rPr lang="en-US" sz="1000" dirty="0">
                <a:latin typeface="Garamond" panose="02020404030301010803" pitchFamily="18" charset="0"/>
              </a:rPr>
              <a:t>), </a:t>
            </a:r>
            <a:r>
              <a:rPr lang="en-US" sz="1000" dirty="0" smtClean="0">
                <a:latin typeface="Garamond" panose="02020404030301010803" pitchFamily="18" charset="0"/>
              </a:rPr>
              <a:t>046004 (</a:t>
            </a:r>
            <a:r>
              <a:rPr lang="en-US" sz="1000" dirty="0">
                <a:latin typeface="Garamond" panose="02020404030301010803" pitchFamily="18" charset="0"/>
              </a:rPr>
              <a:t>2021). </a:t>
            </a:r>
            <a:endParaRPr lang="en-CA" sz="1000" dirty="0"/>
          </a:p>
        </p:txBody>
      </p:sp>
      <p:sp>
        <p:nvSpPr>
          <p:cNvPr id="27" name="Rectangle 26"/>
          <p:cNvSpPr/>
          <p:nvPr/>
        </p:nvSpPr>
        <p:spPr>
          <a:xfrm>
            <a:off x="678091" y="4625333"/>
            <a:ext cx="81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Garamond" panose="02020404030301010803" pitchFamily="18" charset="0"/>
              </a:rPr>
              <a:t>4. Zhang</a:t>
            </a:r>
            <a:r>
              <a:rPr lang="en-US" sz="1000" dirty="0">
                <a:latin typeface="Garamond" panose="02020404030301010803" pitchFamily="18" charset="0"/>
              </a:rPr>
              <a:t>, H., </a:t>
            </a:r>
            <a:r>
              <a:rPr lang="en-US" sz="1000" dirty="0" err="1">
                <a:latin typeface="Garamond" panose="02020404030301010803" pitchFamily="18" charset="0"/>
              </a:rPr>
              <a:t>Tavakolian</a:t>
            </a:r>
            <a:r>
              <a:rPr lang="en-US" sz="1000" dirty="0">
                <a:latin typeface="Garamond" panose="02020404030301010803" pitchFamily="18" charset="0"/>
              </a:rPr>
              <a:t>, P., </a:t>
            </a:r>
            <a:r>
              <a:rPr lang="en-US" sz="1000" dirty="0" err="1">
                <a:latin typeface="Garamond" panose="02020404030301010803" pitchFamily="18" charset="0"/>
              </a:rPr>
              <a:t>Sivagurunathan</a:t>
            </a:r>
            <a:r>
              <a:rPr lang="en-US" sz="1000" dirty="0">
                <a:latin typeface="Garamond" panose="02020404030301010803" pitchFamily="18" charset="0"/>
              </a:rPr>
              <a:t>, K., </a:t>
            </a:r>
            <a:r>
              <a:rPr lang="en-US" sz="1000" dirty="0" err="1">
                <a:latin typeface="Garamond" panose="02020404030301010803" pitchFamily="18" charset="0"/>
              </a:rPr>
              <a:t>Mandelis</a:t>
            </a:r>
            <a:r>
              <a:rPr lang="en-US" sz="1000" dirty="0">
                <a:latin typeface="Garamond" panose="02020404030301010803" pitchFamily="18" charset="0"/>
              </a:rPr>
              <a:t>, A., Shi, W., &amp; Liu, F. F. </a:t>
            </a:r>
            <a:r>
              <a:rPr lang="en-US" sz="1000" i="1" dirty="0" smtClean="0">
                <a:latin typeface="Garamond" panose="02020404030301010803" pitchFamily="18" charset="0"/>
              </a:rPr>
              <a:t>Optics </a:t>
            </a:r>
            <a:r>
              <a:rPr lang="en-US" sz="1000" i="1" dirty="0">
                <a:latin typeface="Garamond" panose="02020404030301010803" pitchFamily="18" charset="0"/>
              </a:rPr>
              <a:t>letters</a:t>
            </a:r>
            <a:r>
              <a:rPr lang="en-US" sz="1000" dirty="0">
                <a:latin typeface="Garamond" panose="02020404030301010803" pitchFamily="18" charset="0"/>
              </a:rPr>
              <a:t>, </a:t>
            </a:r>
            <a:r>
              <a:rPr lang="en-US" sz="1000" i="1" dirty="0">
                <a:latin typeface="Garamond" panose="02020404030301010803" pitchFamily="18" charset="0"/>
              </a:rPr>
              <a:t>44</a:t>
            </a:r>
            <a:r>
              <a:rPr lang="en-US" sz="1000" dirty="0">
                <a:latin typeface="Garamond" panose="02020404030301010803" pitchFamily="18" charset="0"/>
              </a:rPr>
              <a:t>(3), </a:t>
            </a:r>
            <a:r>
              <a:rPr lang="en-US" sz="1000" dirty="0" smtClean="0">
                <a:latin typeface="Garamond" panose="02020404030301010803" pitchFamily="18" charset="0"/>
              </a:rPr>
              <a:t>675-678 </a:t>
            </a:r>
            <a:r>
              <a:rPr lang="en-US" sz="1000" dirty="0">
                <a:latin typeface="Garamond" panose="02020404030301010803" pitchFamily="18" charset="0"/>
              </a:rPr>
              <a:t>(2019</a:t>
            </a:r>
            <a:r>
              <a:rPr lang="en-US" sz="1000" dirty="0" smtClean="0">
                <a:latin typeface="Garamond" panose="02020404030301010803" pitchFamily="18" charset="0"/>
              </a:rPr>
              <a:t>).</a:t>
            </a:r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8091" y="4841092"/>
            <a:ext cx="76535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Garamond" panose="02020404030301010803" pitchFamily="18" charset="0"/>
              </a:rPr>
              <a:t>5. </a:t>
            </a:r>
            <a:r>
              <a:rPr lang="en-US" sz="1000" dirty="0" err="1" smtClean="0">
                <a:latin typeface="Garamond" panose="02020404030301010803" pitchFamily="18" charset="0"/>
              </a:rPr>
              <a:t>Tavakolian</a:t>
            </a:r>
            <a:r>
              <a:rPr lang="en-US" sz="1000" dirty="0">
                <a:latin typeface="Garamond" panose="02020404030301010803" pitchFamily="18" charset="0"/>
              </a:rPr>
              <a:t>, P., </a:t>
            </a:r>
            <a:r>
              <a:rPr lang="en-US" sz="1000" dirty="0" err="1">
                <a:latin typeface="Garamond" panose="02020404030301010803" pitchFamily="18" charset="0"/>
              </a:rPr>
              <a:t>Roointan</a:t>
            </a:r>
            <a:r>
              <a:rPr lang="en-US" sz="1000" dirty="0">
                <a:latin typeface="Garamond" panose="02020404030301010803" pitchFamily="18" charset="0"/>
              </a:rPr>
              <a:t>, S., &amp; </a:t>
            </a:r>
            <a:r>
              <a:rPr lang="en-US" sz="1000" dirty="0" err="1">
                <a:latin typeface="Garamond" panose="02020404030301010803" pitchFamily="18" charset="0"/>
              </a:rPr>
              <a:t>Mandelis</a:t>
            </a:r>
            <a:r>
              <a:rPr lang="en-US" sz="1000" dirty="0">
                <a:latin typeface="Garamond" panose="02020404030301010803" pitchFamily="18" charset="0"/>
              </a:rPr>
              <a:t>, A. </a:t>
            </a:r>
            <a:r>
              <a:rPr lang="en-US" sz="1000" i="1" dirty="0" smtClean="0">
                <a:latin typeface="Garamond" panose="02020404030301010803" pitchFamily="18" charset="0"/>
              </a:rPr>
              <a:t>Scientific </a:t>
            </a:r>
            <a:r>
              <a:rPr lang="en-US" sz="1000" i="1" dirty="0">
                <a:latin typeface="Garamond" panose="02020404030301010803" pitchFamily="18" charset="0"/>
              </a:rPr>
              <a:t>reports</a:t>
            </a:r>
            <a:r>
              <a:rPr lang="en-US" sz="1000" dirty="0">
                <a:latin typeface="Garamond" panose="02020404030301010803" pitchFamily="18" charset="0"/>
              </a:rPr>
              <a:t>, </a:t>
            </a:r>
            <a:r>
              <a:rPr lang="en-US" sz="1000" i="1" dirty="0">
                <a:latin typeface="Garamond" panose="02020404030301010803" pitchFamily="18" charset="0"/>
              </a:rPr>
              <a:t>10</a:t>
            </a:r>
            <a:r>
              <a:rPr lang="en-US" sz="1000" dirty="0">
                <a:latin typeface="Garamond" panose="02020404030301010803" pitchFamily="18" charset="0"/>
              </a:rPr>
              <a:t>(1), </a:t>
            </a:r>
            <a:r>
              <a:rPr lang="en-US" sz="1000" dirty="0" smtClean="0">
                <a:latin typeface="Garamond" panose="02020404030301010803" pitchFamily="18" charset="0"/>
              </a:rPr>
              <a:t>1-10 </a:t>
            </a:r>
            <a:r>
              <a:rPr lang="en-US" sz="1000" dirty="0">
                <a:latin typeface="Garamond" panose="02020404030301010803" pitchFamily="18" charset="0"/>
              </a:rPr>
              <a:t>(2020</a:t>
            </a:r>
            <a:r>
              <a:rPr lang="en-US" sz="1000" dirty="0" smtClean="0">
                <a:latin typeface="Garamond" panose="02020404030301010803" pitchFamily="18" charset="0"/>
              </a:rPr>
              <a:t>).</a:t>
            </a:r>
            <a:endParaRPr lang="en-US" sz="1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79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6;p18"/>
          <p:cNvSpPr txBox="1">
            <a:spLocks/>
          </p:cNvSpPr>
          <p:nvPr/>
        </p:nvSpPr>
        <p:spPr>
          <a:xfrm>
            <a:off x="467544" y="411510"/>
            <a:ext cx="900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28600" indent="-22860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ts val="2000"/>
              <a:buFont typeface="EB Garamond"/>
              <a:buChar char="•"/>
            </a:pP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Optical sources such as pulsed </a:t>
            </a:r>
            <a:r>
              <a:rPr lang="en-US" sz="2000" dirty="0" err="1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Nd:YAG</a:t>
            </a: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 laser can generate ultra-short (nanosecond) pulses and an OPO (optical parametric oscillator) to develop multispectral TC-PCT </a:t>
            </a: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ts val="2000"/>
              <a:buFont typeface="EB Garamond"/>
              <a:buChar char="•"/>
            </a:pP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Multispectral TC-PCT allows us to choose the excitation wavelengths based on both the scattering and absorption coefficients</a:t>
            </a: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ts val="2000"/>
              <a:buFont typeface="EB Garamond"/>
              <a:buChar char="•"/>
            </a:pP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The </a:t>
            </a:r>
            <a:r>
              <a:rPr lang="en-US" sz="20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amount of scattering is a function of the photon energy, that is, </a:t>
            </a: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longer wavelengths are </a:t>
            </a:r>
            <a:r>
              <a:rPr lang="en-US" sz="20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less scattered compared to </a:t>
            </a: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shorter wavelengths </a:t>
            </a:r>
            <a:r>
              <a:rPr lang="en-US" sz="20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(higher energy photons) </a:t>
            </a: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can </a:t>
            </a:r>
            <a:r>
              <a:rPr lang="en-US" sz="20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therefore penetrate </a:t>
            </a: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deeper into </a:t>
            </a:r>
            <a:r>
              <a:rPr lang="en-US" sz="20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the </a:t>
            </a:r>
            <a:r>
              <a:rPr lang="en-US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substructure</a:t>
            </a:r>
            <a:endParaRPr lang="en-US"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3" name="Google Shape;78;p16"/>
          <p:cNvSpPr txBox="1">
            <a:spLocks/>
          </p:cNvSpPr>
          <p:nvPr/>
        </p:nvSpPr>
        <p:spPr>
          <a:xfrm>
            <a:off x="467544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Calibri"/>
              <a:buNone/>
            </a:pPr>
            <a:r>
              <a:rPr lang="en-CA" sz="2600" dirty="0" smtClean="0">
                <a:solidFill>
                  <a:schemeClr val="tx1"/>
                </a:solidFill>
                <a:ea typeface="EB Garamond"/>
                <a:cs typeface="EB Garamond"/>
                <a:sym typeface="EB Garamond"/>
              </a:rPr>
              <a:t>Objectives</a:t>
            </a:r>
            <a:endParaRPr lang="en-CA" sz="2600" dirty="0">
              <a:solidFill>
                <a:schemeClr val="tx1"/>
              </a:solidFill>
              <a:ea typeface="EB Garamond"/>
              <a:cs typeface="EB Garamond"/>
              <a:sym typeface="EB Garamond"/>
            </a:endParaRPr>
          </a:p>
        </p:txBody>
      </p:sp>
      <p:grpSp>
        <p:nvGrpSpPr>
          <p:cNvPr id="4" name="Google Shape;102;p17"/>
          <p:cNvGrpSpPr/>
          <p:nvPr/>
        </p:nvGrpSpPr>
        <p:grpSpPr>
          <a:xfrm>
            <a:off x="1979712" y="3080816"/>
            <a:ext cx="3270755" cy="2062684"/>
            <a:chOff x="1889915" y="3221058"/>
            <a:chExt cx="5059089" cy="3008789"/>
          </a:xfrm>
        </p:grpSpPr>
        <p:pic>
          <p:nvPicPr>
            <p:cNvPr id="5" name="Google Shape;103;p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966320" y="4077646"/>
              <a:ext cx="2906279" cy="1802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04;p17"/>
            <p:cNvSpPr txBox="1"/>
            <p:nvPr/>
          </p:nvSpPr>
          <p:spPr>
            <a:xfrm>
              <a:off x="3062892" y="5691171"/>
              <a:ext cx="3159851" cy="538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0000"/>
                  </a:solidFill>
                  <a:latin typeface="Garamond" panose="02020404030301010803" pitchFamily="18" charset="0"/>
                  <a:ea typeface="Calibri"/>
                  <a:cs typeface="Calibri"/>
                  <a:sym typeface="Calibri"/>
                </a:rPr>
                <a:t>End of pulse light</a:t>
              </a:r>
              <a:endParaRPr dirty="0">
                <a:solidFill>
                  <a:srgbClr val="FF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5;p17"/>
            <p:cNvSpPr txBox="1"/>
            <p:nvPr/>
          </p:nvSpPr>
          <p:spPr>
            <a:xfrm>
              <a:off x="5683863" y="5240874"/>
              <a:ext cx="1265141" cy="538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0000"/>
                  </a:solidFill>
                  <a:latin typeface="Garamond" panose="02020404030301010803" pitchFamily="18" charset="0"/>
                  <a:ea typeface="Calibri"/>
                  <a:cs typeface="Calibri"/>
                  <a:sym typeface="Calibri"/>
                </a:rPr>
                <a:t>time</a:t>
              </a:r>
              <a:endParaRPr dirty="0">
                <a:solidFill>
                  <a:srgbClr val="FF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6;p17"/>
            <p:cNvSpPr txBox="1"/>
            <p:nvPr/>
          </p:nvSpPr>
          <p:spPr>
            <a:xfrm>
              <a:off x="1889915" y="3221058"/>
              <a:ext cx="2819950" cy="9427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0000"/>
                  </a:solidFill>
                  <a:latin typeface="Garamond" panose="02020404030301010803" pitchFamily="18" charset="0"/>
                  <a:ea typeface="Calibri"/>
                  <a:cs typeface="Calibri"/>
                  <a:sym typeface="Calibri"/>
                </a:rPr>
                <a:t>Tissue temperature</a:t>
              </a:r>
              <a:endParaRPr dirty="0">
                <a:solidFill>
                  <a:srgbClr val="FF0000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11560" y="3634469"/>
            <a:ext cx="1994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 smtClean="0">
                <a:latin typeface="Garamond" panose="02020404030301010803" pitchFamily="18" charset="0"/>
              </a:rPr>
              <a:t>Excitation pulse duration vs. </a:t>
            </a:r>
          </a:p>
          <a:p>
            <a:pPr algn="ctr"/>
            <a:r>
              <a:rPr lang="en-CA" dirty="0" smtClean="0">
                <a:latin typeface="Garamond" panose="02020404030301010803" pitchFamily="18" charset="0"/>
              </a:rPr>
              <a:t>thermal transient signal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p20"/>
          <p:cNvSpPr txBox="1">
            <a:spLocks/>
          </p:cNvSpPr>
          <p:nvPr/>
        </p:nvSpPr>
        <p:spPr>
          <a:xfrm>
            <a:off x="461152" y="-987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spcBef>
                <a:spcPts val="0"/>
              </a:spcBef>
            </a:pPr>
            <a:r>
              <a:rPr lang="en-CA" sz="2600" dirty="0" smtClean="0">
                <a:solidFill>
                  <a:schemeClr val="tx1"/>
                </a:solidFill>
                <a:ea typeface="EB Garamond"/>
                <a:cs typeface="EB Garamond"/>
                <a:sym typeface="EB Garamond"/>
              </a:rPr>
              <a:t>Methodology</a:t>
            </a:r>
            <a:endParaRPr lang="en-CA" sz="2600" dirty="0">
              <a:solidFill>
                <a:schemeClr val="tx1"/>
              </a:solidFill>
              <a:ea typeface="EB Garamond"/>
              <a:cs typeface="EB Garamond"/>
              <a:sym typeface="EB Garamond"/>
            </a:endParaRPr>
          </a:p>
        </p:txBody>
      </p:sp>
      <p:sp>
        <p:nvSpPr>
          <p:cNvPr id="4" name="Google Shape;138;p20"/>
          <p:cNvSpPr/>
          <p:nvPr/>
        </p:nvSpPr>
        <p:spPr>
          <a:xfrm>
            <a:off x="448794" y="613794"/>
            <a:ext cx="6919160" cy="119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Steps </a:t>
            </a:r>
            <a:r>
              <a:rPr lang="en" sz="2000" b="1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involved </a:t>
            </a:r>
            <a:r>
              <a:rPr lang="en" sz="2000" b="1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in </a:t>
            </a:r>
            <a:r>
              <a:rPr lang="en" sz="2000" b="1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multispectral </a:t>
            </a:r>
            <a:r>
              <a:rPr lang="en" sz="2000" b="1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TC-PCT </a:t>
            </a:r>
            <a:r>
              <a:rPr lang="en" sz="2000" b="1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system </a:t>
            </a:r>
            <a:r>
              <a:rPr lang="en" sz="2000" b="1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d</a:t>
            </a:r>
            <a:r>
              <a:rPr lang="en" sz="2000" b="1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evelopment:</a:t>
            </a:r>
            <a:endParaRPr sz="2000" b="1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5" name="Google Shape;139;p20"/>
          <p:cNvSpPr txBox="1"/>
          <p:nvPr/>
        </p:nvSpPr>
        <p:spPr>
          <a:xfrm>
            <a:off x="461152" y="1075486"/>
            <a:ext cx="4555999" cy="3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Activating the second </a:t>
            </a: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harmonic 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of an Nd:YAG laser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External trigger mode for added chirp pulse features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Methods for high energy laser pulse delivery (cross-polarizers, lens, beam expander, multimode fiber, and beam homogenizer)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Activating an OPO controlled software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Performing full pump beam alignment for OPO activation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EB Garamond"/>
              <a:buAutoNum type="arabicPeriod"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OPO energy measurements</a:t>
            </a: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pic>
        <p:nvPicPr>
          <p:cNvPr id="6" name="Google Shape;140;p20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2143" t="4293" r="955" b="3182"/>
          <a:stretch/>
        </p:blipFill>
        <p:spPr>
          <a:xfrm>
            <a:off x="4797887" y="1724063"/>
            <a:ext cx="4346113" cy="18842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1;p20"/>
          <p:cNvSpPr txBox="1"/>
          <p:nvPr/>
        </p:nvSpPr>
        <p:spPr>
          <a:xfrm>
            <a:off x="5508104" y="3608346"/>
            <a:ext cx="3954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 </a:t>
            </a:r>
            <a:r>
              <a:rPr lang="en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OPO </a:t>
            </a:r>
            <a:r>
              <a:rPr lang="en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internal </a:t>
            </a:r>
            <a:r>
              <a:rPr lang="en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</a:t>
            </a:r>
            <a:r>
              <a:rPr lang="en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ystem </a:t>
            </a:r>
            <a:r>
              <a:rPr lang="en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</a:t>
            </a:r>
            <a:r>
              <a:rPr lang="en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chematic</a:t>
            </a:r>
            <a:endParaRPr dirty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23550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;p16"/>
          <p:cNvSpPr txBox="1">
            <a:spLocks/>
          </p:cNvSpPr>
          <p:nvPr/>
        </p:nvSpPr>
        <p:spPr>
          <a:xfrm>
            <a:off x="467544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Calibri"/>
              <a:buNone/>
            </a:pPr>
            <a:r>
              <a:rPr lang="en-CA" sz="2600" dirty="0" smtClean="0">
                <a:solidFill>
                  <a:schemeClr val="tx1"/>
                </a:solidFill>
                <a:ea typeface="EB Garamond"/>
                <a:cs typeface="EB Garamond"/>
                <a:sym typeface="EB Garamond"/>
              </a:rPr>
              <a:t>Instrumental configuration</a:t>
            </a:r>
            <a:endParaRPr lang="en-CA" sz="2600" dirty="0">
              <a:solidFill>
                <a:schemeClr val="tx1"/>
              </a:solidFill>
              <a:ea typeface="EB Garamond"/>
              <a:cs typeface="EB Garamond"/>
              <a:sym typeface="EB Garamond"/>
            </a:endParaRPr>
          </a:p>
        </p:txBody>
      </p:sp>
      <p:pic>
        <p:nvPicPr>
          <p:cNvPr id="5" name="Google Shape;129;p1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3044"/>
          <a:stretch/>
        </p:blipFill>
        <p:spPr>
          <a:xfrm>
            <a:off x="4702930" y="753793"/>
            <a:ext cx="4427613" cy="22375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0;p19"/>
          <p:cNvSpPr/>
          <p:nvPr/>
        </p:nvSpPr>
        <p:spPr>
          <a:xfrm>
            <a:off x="4721036" y="2937665"/>
            <a:ext cx="4422964" cy="58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Multispectral </a:t>
            </a: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TC-PCT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experimental setup</a:t>
            </a: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p:sp>
        <p:nvSpPr>
          <p:cNvPr id="8" name="Google Shape;132;p19"/>
          <p:cNvSpPr txBox="1"/>
          <p:nvPr/>
        </p:nvSpPr>
        <p:spPr>
          <a:xfrm>
            <a:off x="470811" y="654103"/>
            <a:ext cx="4424673" cy="1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98450" lvl="0" indent="-285750">
              <a:lnSpc>
                <a:spcPct val="90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Q-switched </a:t>
            </a:r>
            <a:r>
              <a:rPr lang="en-CA" sz="2000" dirty="0" err="1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Nd:YAG</a:t>
            </a:r>
            <a:r>
              <a:rPr lang="en-CA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 </a:t>
            </a:r>
            <a:r>
              <a:rPr lang="en-CA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laser </a:t>
            </a:r>
            <a:r>
              <a:rPr lang="fr-FR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(</a:t>
            </a:r>
            <a:r>
              <a:rPr lang="fr-FR" sz="2000" dirty="0" err="1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Surelite</a:t>
            </a:r>
            <a:r>
              <a:rPr lang="fr-FR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 OPO Plus SLIII-10, </a:t>
            </a:r>
            <a:r>
              <a:rPr lang="fr-FR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Continuum)</a:t>
            </a:r>
          </a:p>
          <a:p>
            <a:pPr marL="298450" lvl="0" indent="-285750">
              <a:lnSpc>
                <a:spcPct val="90000"/>
              </a:lnSpc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IR camera </a:t>
            </a:r>
            <a:r>
              <a:rPr lang="fr-FR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(A6700sc</a:t>
            </a:r>
            <a:r>
              <a:rPr lang="fr-FR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, FLIR, USA, 3–5 </a:t>
            </a:r>
            <a:r>
              <a:rPr lang="el-GR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μ</a:t>
            </a:r>
            <a:r>
              <a:rPr lang="fr-FR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m </a:t>
            </a:r>
            <a:r>
              <a:rPr lang="fr-FR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spectral </a:t>
            </a:r>
            <a:r>
              <a:rPr lang="fr-FR" sz="2000" dirty="0" err="1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response</a:t>
            </a:r>
            <a:r>
              <a:rPr lang="fr-FR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)</a:t>
            </a:r>
            <a:endParaRPr lang="en" sz="2000" dirty="0" smtClean="0">
              <a:solidFill>
                <a:srgbClr val="000000"/>
              </a:solidFill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2984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In 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multispectral TC-PCT, the laser excitation </a:t>
            </a: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pulse 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width is fixed at </a:t>
            </a: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5 ns </a:t>
            </a:r>
            <a:endParaRPr lang="en"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2984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Operates </a:t>
            </a:r>
            <a:r>
              <a:rPr lang="en" sz="2000" dirty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between </a:t>
            </a:r>
            <a:r>
              <a:rPr lang="en" sz="2000" dirty="0" smtClean="0">
                <a:solidFill>
                  <a:srgbClr val="000000"/>
                </a:solidFill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675-1000 nm wavelengths</a:t>
            </a:r>
            <a:endParaRPr lang="en"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2984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Experiments are </a:t>
            </a:r>
            <a:r>
              <a:rPr lang="en" sz="2000" dirty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performed at </a:t>
            </a:r>
            <a:r>
              <a:rPr lang="en" sz="2000" dirty="0" smtClean="0">
                <a:latin typeface="Garamond" panose="02020404030301010803" pitchFamily="18" charset="0"/>
                <a:ea typeface="EB Garamond"/>
                <a:cs typeface="EB Garamond"/>
                <a:sym typeface="EB Garamond"/>
              </a:rPr>
              <a:t>single repetition frequency using the following equation:</a:t>
            </a:r>
            <a:endParaRPr sz="2000" dirty="0" smtClean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000" dirty="0">
              <a:latin typeface="Garamond" panose="02020404030301010803" pitchFamily="18" charset="0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73118" y="4011910"/>
                <a:ext cx="30200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𝑂𝑢𝑡𝑝𝑢𝑡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𝐹𝑟𝑒𝑞𝑢𝑒𝑛𝑐𝑦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118" y="4011910"/>
                <a:ext cx="3020058" cy="276999"/>
              </a:xfrm>
              <a:prstGeom prst="rect">
                <a:avLst/>
              </a:prstGeom>
              <a:blipFill>
                <a:blip r:embed="rId3"/>
                <a:stretch>
                  <a:fillRect l="-1815" t="-173913" r="-12298" b="-2456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55576" y="4520735"/>
                <a:ext cx="37441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</m:oMath>
                </a14:m>
                <a:r>
                  <a:rPr lang="en-CA" dirty="0" smtClean="0">
                    <a:latin typeface="Garamond" panose="02020404030301010803" pitchFamily="18" charset="0"/>
                  </a:rPr>
                  <a:t> </a:t>
                </a:r>
                <a:r>
                  <a:rPr lang="en-CA" dirty="0">
                    <a:latin typeface="Garamond" panose="02020404030301010803" pitchFamily="18" charset="0"/>
                  </a:rPr>
                  <a:t>= frequency of flashlamp discharge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520735"/>
                <a:ext cx="3744167" cy="369332"/>
              </a:xfrm>
              <a:prstGeom prst="rect">
                <a:avLst/>
              </a:prstGeom>
              <a:blipFill>
                <a:blip r:embed="rId4"/>
                <a:stretch>
                  <a:fillRect t="-8333" r="-814" b="-28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33775" y="4782302"/>
                <a:ext cx="35516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</m:oMath>
                </a14:m>
                <a:r>
                  <a:rPr lang="en-CA" dirty="0" smtClean="0">
                    <a:latin typeface="Garamond" panose="02020404030301010803" pitchFamily="18" charset="0"/>
                  </a:rPr>
                  <a:t> </a:t>
                </a:r>
                <a:r>
                  <a:rPr lang="en-CA" dirty="0">
                    <a:latin typeface="Garamond" panose="02020404030301010803" pitchFamily="18" charset="0"/>
                  </a:rPr>
                  <a:t>= laser pulse repetition frequency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75" y="4782302"/>
                <a:ext cx="3551613" cy="369332"/>
              </a:xfrm>
              <a:prstGeom prst="rect">
                <a:avLst/>
              </a:prstGeom>
              <a:blipFill>
                <a:blip r:embed="rId5"/>
                <a:stretch>
                  <a:fillRect t="-6557" r="-1029" b="-2623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90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5890</TotalTime>
  <Words>1400</Words>
  <Application>Microsoft Office PowerPoint</Application>
  <PresentationFormat>On-screen Show (16:9)</PresentationFormat>
  <Paragraphs>286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 Math</vt:lpstr>
      <vt:lpstr>EB Garamond</vt:lpstr>
      <vt:lpstr>Garamond</vt:lpstr>
      <vt:lpstr>Lucida Sans Unicode</vt:lpstr>
      <vt:lpstr>Times New Roman</vt:lpstr>
      <vt:lpstr>Verdana</vt:lpstr>
      <vt:lpstr>Wingdings 2</vt:lpstr>
      <vt:lpstr>Wingdings 3</vt:lpstr>
      <vt:lpstr>Concourse</vt:lpstr>
      <vt:lpstr>Bitmap Image</vt:lpstr>
      <vt:lpstr>Detection Of Subsurface Defects In Dental Enamel Using Multispectral Truncated-correlation Photothermal Coherence  Tomography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memberservices</dc:creator>
  <cp:lastModifiedBy>CADIPT-Elnaz</cp:lastModifiedBy>
  <cp:revision>448</cp:revision>
  <dcterms:created xsi:type="dcterms:W3CDTF">2016-09-20T16:46:36Z</dcterms:created>
  <dcterms:modified xsi:type="dcterms:W3CDTF">2022-05-10T00:43:17Z</dcterms:modified>
</cp:coreProperties>
</file>