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4" r:id="rId5"/>
    <p:sldId id="259" r:id="rId6"/>
    <p:sldId id="273" r:id="rId7"/>
    <p:sldId id="261" r:id="rId8"/>
    <p:sldId id="272" r:id="rId9"/>
    <p:sldId id="271" r:id="rId10"/>
    <p:sldId id="260" r:id="rId11"/>
    <p:sldId id="268" r:id="rId12"/>
    <p:sldId id="269" r:id="rId13"/>
    <p:sldId id="262" r:id="rId14"/>
    <p:sldId id="263" r:id="rId15"/>
    <p:sldId id="266" r:id="rId16"/>
    <p:sldId id="264" r:id="rId17"/>
    <p:sldId id="267" r:id="rId18"/>
    <p:sldId id="265" r:id="rId19"/>
    <p:sldId id="275" r:id="rId20"/>
    <p:sldId id="6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104" d="100"/>
          <a:sy n="104" d="100"/>
        </p:scale>
        <p:origin x="10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66E4E-962E-43BE-8A5B-F73DA9991D16}"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0CA0D-D178-45BA-BF7C-ACB14BFE9A7D}" type="slidenum">
              <a:rPr lang="en-US" smtClean="0"/>
              <a:t>‹#›</a:t>
            </a:fld>
            <a:endParaRPr lang="en-US"/>
          </a:p>
        </p:txBody>
      </p:sp>
    </p:spTree>
    <p:extLst>
      <p:ext uri="{BB962C8B-B14F-4D97-AF65-F5344CB8AC3E}">
        <p14:creationId xmlns:p14="http://schemas.microsoft.com/office/powerpoint/2010/main" val="16343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cs typeface="Arial" panose="020B0604020202020204" pitchFamily="34" charset="0"/>
              </a:rPr>
              <a:t>the long-term durability of GFRP in concrete remains an unresolved issue. It is also the main reason why the widespread application of GFRP cannot be readily accepted </a:t>
            </a:r>
          </a:p>
          <a:p>
            <a:r>
              <a:rPr lang="en-CA" sz="1800" dirty="0">
                <a:latin typeface="Times New Roman" panose="02020603050405020304" pitchFamily="18" charset="0"/>
                <a:cs typeface="Arial" panose="020B0604020202020204" pitchFamily="34" charset="0"/>
              </a:rPr>
              <a:t>Current solutions: tensile, flexure, and shear tests – destructive, high-capacity test frames required, lab required =&gt; </a:t>
            </a:r>
            <a:r>
              <a:rPr lang="en-CA" sz="1800" dirty="0" err="1">
                <a:effectLst/>
                <a:latin typeface="Times New Roman" panose="02020603050405020304" pitchFamily="18" charset="0"/>
                <a:ea typeface="Calibri" panose="020F0502020204030204" pitchFamily="34" charset="0"/>
                <a:cs typeface="Arial" panose="020B0604020202020204" pitchFamily="34" charset="0"/>
              </a:rPr>
              <a:t>nondestructive</a:t>
            </a:r>
            <a:r>
              <a:rPr lang="en-CA" sz="1800" dirty="0">
                <a:effectLst/>
                <a:latin typeface="Times New Roman" panose="02020603050405020304" pitchFamily="18" charset="0"/>
                <a:ea typeface="Calibri" panose="020F0502020204030204" pitchFamily="34" charset="0"/>
                <a:cs typeface="Arial" panose="020B0604020202020204" pitchFamily="34" charset="0"/>
              </a:rPr>
              <a:t> testing (NDT) methods</a:t>
            </a:r>
            <a:endParaRPr lang="en-CA" sz="1800" dirty="0">
              <a:latin typeface="Times New Roman" panose="02020603050405020304" pitchFamily="18" charset="0"/>
              <a:cs typeface="Arial" panose="020B0604020202020204" pitchFamily="34" charset="0"/>
            </a:endParaRPr>
          </a:p>
          <a:p>
            <a:r>
              <a:rPr lang="en-CA" sz="1800" dirty="0">
                <a:latin typeface="Times New Roman" panose="02020603050405020304" pitchFamily="18" charset="0"/>
                <a:cs typeface="Arial" panose="020B0604020202020204" pitchFamily="34" charset="0"/>
              </a:rPr>
              <a:t>Available NDT (corrosion of steel rebars): </a:t>
            </a:r>
          </a:p>
          <a:p>
            <a:pPr marL="857250" lvl="1" indent="-400050">
              <a:buAutoNum type="romanLcParenBoth"/>
            </a:pPr>
            <a:r>
              <a:rPr lang="en-CA" sz="1800" dirty="0">
                <a:effectLst/>
                <a:latin typeface="Times New Roman" panose="02020603050405020304" pitchFamily="18" charset="0"/>
                <a:ea typeface="Calibri" panose="020F0502020204030204" pitchFamily="34" charset="0"/>
                <a:cs typeface="Arial" panose="020B0604020202020204" pitchFamily="34" charset="0"/>
              </a:rPr>
              <a:t>visual inspection</a:t>
            </a:r>
          </a:p>
          <a:p>
            <a:pPr marL="857250" lvl="1" indent="-400050">
              <a:buAutoNum type="romanLcParenBoth"/>
            </a:pPr>
            <a:r>
              <a:rPr lang="en-CA" sz="1800" dirty="0">
                <a:effectLst/>
                <a:latin typeface="Times New Roman" panose="02020603050405020304" pitchFamily="18" charset="0"/>
                <a:ea typeface="Calibri" panose="020F0502020204030204" pitchFamily="34" charset="0"/>
                <a:cs typeface="Arial" panose="020B0604020202020204" pitchFamily="34" charset="0"/>
              </a:rPr>
              <a:t>electromechanical (such as half-cell potential, galvanostatic pulse polarization, and electrochemical impedance spectroscopy</a:t>
            </a:r>
            <a:r>
              <a:rPr lang="en-CA" sz="1800" dirty="0">
                <a:effectLst/>
                <a:latin typeface="Times New Roman" panose="02020603050405020304" pitchFamily="18" charset="0"/>
                <a:ea typeface="Calibri" panose="020F0502020204030204" pitchFamily="34" charset="0"/>
              </a:rPr>
              <a:t>[15]-[18]</a:t>
            </a:r>
            <a:r>
              <a:rPr lang="en-CA" sz="1800" dirty="0">
                <a:effectLst/>
                <a:latin typeface="Times New Roman" panose="02020603050405020304" pitchFamily="18" charset="0"/>
                <a:ea typeface="Calibri" panose="020F0502020204030204" pitchFamily="34" charset="0"/>
                <a:cs typeface="Arial" panose="020B0604020202020204" pitchFamily="34" charset="0"/>
              </a:rPr>
              <a:t>), </a:t>
            </a:r>
          </a:p>
          <a:p>
            <a:pPr marL="857250" lvl="1" indent="-400050">
              <a:buAutoNum type="romanLcParenBoth"/>
            </a:pPr>
            <a:r>
              <a:rPr lang="en-CA" sz="1800" dirty="0">
                <a:effectLst/>
                <a:latin typeface="Times New Roman" panose="02020603050405020304" pitchFamily="18" charset="0"/>
                <a:ea typeface="Calibri" panose="020F0502020204030204" pitchFamily="34" charset="0"/>
                <a:cs typeface="Arial" panose="020B0604020202020204" pitchFamily="34" charset="0"/>
              </a:rPr>
              <a:t>electromagnetic (e.g. ground-penetrating radar, magnetic flux leakage, stress-induced magnetic anisotropy, or passive magnetic inspection </a:t>
            </a:r>
            <a:r>
              <a:rPr lang="en-CA" sz="1800" dirty="0">
                <a:effectLst/>
                <a:latin typeface="Times New Roman" panose="02020603050405020304" pitchFamily="18" charset="0"/>
                <a:ea typeface="Calibri" panose="020F0502020204030204" pitchFamily="34" charset="0"/>
              </a:rPr>
              <a:t>[16], [19]-[21]</a:t>
            </a:r>
            <a:r>
              <a:rPr lang="en-CA" sz="1800" dirty="0">
                <a:effectLst/>
                <a:latin typeface="Times New Roman" panose="02020603050405020304" pitchFamily="18" charset="0"/>
                <a:ea typeface="Calibri" panose="020F0502020204030204" pitchFamily="34" charset="0"/>
                <a:cs typeface="Arial" panose="020B0604020202020204" pitchFamily="34" charset="0"/>
              </a:rPr>
              <a:t>) and </a:t>
            </a:r>
          </a:p>
          <a:p>
            <a:pPr marL="857250" lvl="1" indent="-400050">
              <a:buAutoNum type="romanLcParenBoth"/>
            </a:pPr>
            <a:r>
              <a:rPr lang="en-CA" sz="1800" dirty="0">
                <a:effectLst/>
                <a:latin typeface="Times New Roman" panose="02020603050405020304" pitchFamily="18" charset="0"/>
                <a:ea typeface="Calibri" panose="020F0502020204030204" pitchFamily="34" charset="0"/>
                <a:cs typeface="Arial" panose="020B0604020202020204" pitchFamily="34" charset="0"/>
              </a:rPr>
              <a:t>elastic wave methods (including passive methods such as acoustic emission (AE [22]) and active techniques: impact, echo, ultrasonic pulse velocity, and ultrasonic guided wave </a:t>
            </a:r>
            <a:r>
              <a:rPr lang="en-CA" sz="1800" dirty="0">
                <a:effectLst/>
                <a:latin typeface="Times New Roman" panose="02020603050405020304" pitchFamily="18" charset="0"/>
                <a:ea typeface="Calibri" panose="020F0502020204030204" pitchFamily="34" charset="0"/>
              </a:rPr>
              <a:t>[23]-[26]</a:t>
            </a:r>
            <a:r>
              <a:rPr lang="en-CA" sz="1800" dirty="0">
                <a:effectLst/>
                <a:latin typeface="Times New Roman" panose="02020603050405020304" pitchFamily="18" charset="0"/>
                <a:ea typeface="Calibri" panose="020F0502020204030204" pitchFamily="34" charset="0"/>
                <a:cs typeface="Arial" panose="020B0604020202020204" pitchFamily="34" charset="0"/>
              </a:rPr>
              <a:t>). </a:t>
            </a:r>
            <a:endParaRPr lang="en-CA" sz="1400" dirty="0">
              <a:latin typeface="Times New Roman" panose="02020603050405020304" pitchFamily="18" charset="0"/>
              <a:cs typeface="Arial" panose="020B0604020202020204" pitchFamily="34" charset="0"/>
            </a:endParaRPr>
          </a:p>
          <a:p>
            <a:r>
              <a:rPr lang="en-CA" sz="1800" dirty="0">
                <a:effectLst/>
                <a:latin typeface="Times New Roman" panose="02020603050405020304" pitchFamily="18" charset="0"/>
                <a:ea typeface="Calibri" panose="020F0502020204030204" pitchFamily="34" charset="0"/>
                <a:cs typeface="Arial" panose="020B0604020202020204" pitchFamily="34" charset="0"/>
              </a:rPr>
              <a:t>The GFRP bars are nonmagnetic, which results in no or decreased applicability of the magnetic methods. </a:t>
            </a:r>
            <a:endParaRPr lang="en-US" dirty="0"/>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3</a:t>
            </a:fld>
            <a:endParaRPr lang="en-US"/>
          </a:p>
        </p:txBody>
      </p:sp>
    </p:spTree>
    <p:extLst>
      <p:ext uri="{BB962C8B-B14F-4D97-AF65-F5344CB8AC3E}">
        <p14:creationId xmlns:p14="http://schemas.microsoft.com/office/powerpoint/2010/main" val="101149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A0CA0D-D178-45BA-BF7C-ACB14BFE9A7D}" type="slidenum">
              <a:rPr lang="en-US" smtClean="0"/>
              <a:t>5</a:t>
            </a:fld>
            <a:endParaRPr lang="en-US"/>
          </a:p>
        </p:txBody>
      </p:sp>
    </p:spTree>
    <p:extLst>
      <p:ext uri="{BB962C8B-B14F-4D97-AF65-F5344CB8AC3E}">
        <p14:creationId xmlns:p14="http://schemas.microsoft.com/office/powerpoint/2010/main" val="131780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Characterization</a:t>
            </a:r>
          </a:p>
          <a:p>
            <a:pPr marL="285750" indent="-285750">
              <a:buFont typeface="Arial" panose="020B0604020202020204" pitchFamily="34" charset="0"/>
              <a:buChar char="•"/>
            </a:pPr>
            <a:r>
              <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Laser vibrometer: flat bandwidth 30 kHz – 24 MHz</a:t>
            </a:r>
          </a:p>
          <a:p>
            <a:pPr marL="285750" indent="-285750">
              <a:buFont typeface="Arial" panose="020B0604020202020204" pitchFamily="34" charset="0"/>
              <a:buChar char="•"/>
            </a:pPr>
            <a:r>
              <a:rPr lang="en-CA" sz="1200" dirty="0">
                <a:effectLst/>
                <a:latin typeface="Times New Roman" panose="02020603050405020304" pitchFamily="18" charset="0"/>
                <a:ea typeface="Calibri" panose="020F0502020204030204" pitchFamily="34" charset="0"/>
                <a:cs typeface="Arial" panose="020B0604020202020204" pitchFamily="34" charset="0"/>
              </a:rPr>
              <a:t>A function generator provides 150 kHz square pulses (</a:t>
            </a:r>
            <a:r>
              <a:rPr lang="en-CA" sz="1200" dirty="0">
                <a:effectLst/>
                <a:latin typeface="Times New Roman" panose="02020603050405020304" pitchFamily="18" charset="0"/>
                <a:ea typeface="Calibri" panose="020F0502020204030204" pitchFamily="34" charset="0"/>
                <a:cs typeface="Calibri" panose="020F0502020204030204" pitchFamily="34" charset="0"/>
              </a:rPr>
              <a:t>±</a:t>
            </a:r>
            <a:r>
              <a:rPr lang="en-CA" sz="1200" dirty="0">
                <a:effectLst/>
                <a:latin typeface="Times New Roman" panose="02020603050405020304" pitchFamily="18" charset="0"/>
                <a:ea typeface="Calibri" panose="020F0502020204030204" pitchFamily="34" charset="0"/>
                <a:cs typeface="Arial" panose="020B0604020202020204" pitchFamily="34" charset="0"/>
              </a:rPr>
              <a:t>5V) to </a:t>
            </a:r>
            <a:r>
              <a:rPr lang="en-CA" sz="1200" dirty="0" err="1">
                <a:effectLst/>
                <a:latin typeface="Times New Roman" panose="02020603050405020304" pitchFamily="18" charset="0"/>
                <a:ea typeface="Calibri" panose="020F0502020204030204" pitchFamily="34" charset="0"/>
                <a:cs typeface="Arial" panose="020B0604020202020204" pitchFamily="34" charset="0"/>
              </a:rPr>
              <a:t>UTx</a:t>
            </a:r>
            <a:r>
              <a:rPr lang="en-CA" sz="1200" dirty="0">
                <a:effectLst/>
                <a:latin typeface="Times New Roman" panose="02020603050405020304" pitchFamily="18" charset="0"/>
                <a:ea typeface="Calibri" panose="020F0502020204030204" pitchFamily="34" charset="0"/>
                <a:cs typeface="Arial" panose="020B0604020202020204" pitchFamily="34" charset="0"/>
              </a:rPr>
              <a:t>. </a:t>
            </a:r>
            <a:endParaRPr lang="en-US" dirty="0"/>
          </a:p>
          <a:p>
            <a:pPr marL="285750" indent="-285750">
              <a:buFont typeface="Arial" panose="020B0604020202020204" pitchFamily="34" charset="0"/>
              <a:buChar char="•"/>
            </a:pPr>
            <a:endParaRPr lang="en-US" dirty="0"/>
          </a:p>
          <a:p>
            <a:r>
              <a:rPr lang="en-US" dirty="0"/>
              <a:t>UT</a:t>
            </a:r>
          </a:p>
          <a:p>
            <a:pPr marL="285750" indent="-285750">
              <a:buFont typeface="Arial" panose="020B0604020202020204" pitchFamily="34" charset="0"/>
              <a:buChar char="•"/>
            </a:pPr>
            <a:r>
              <a:rPr lang="en-US" dirty="0"/>
              <a:t>axial setup: UT transducers on both ends of a bar. </a:t>
            </a:r>
          </a:p>
          <a:p>
            <a:pPr marL="285750" indent="-285750">
              <a:buFont typeface="Arial" panose="020B0604020202020204" pitchFamily="34" charset="0"/>
              <a:buChar char="•"/>
            </a:pPr>
            <a:r>
              <a:rPr lang="en-US" dirty="0"/>
              <a:t>3-D printed caps (printed out of PC-ABS) =&gt; concentric position, </a:t>
            </a:r>
          </a:p>
          <a:p>
            <a:pPr marL="285750" indent="-285750">
              <a:buFont typeface="Arial" panose="020B0604020202020204" pitchFamily="34" charset="0"/>
              <a:buChar char="•"/>
            </a:pPr>
            <a:r>
              <a:rPr lang="en-US" dirty="0"/>
              <a:t>3-D printed holders (PC-ABS, with elastic bands) =&gt; equal coupling</a:t>
            </a:r>
          </a:p>
          <a:p>
            <a:pPr marL="285750" indent="-285750">
              <a:buFont typeface="Arial" panose="020B0604020202020204" pitchFamily="34" charset="0"/>
              <a:buChar char="•"/>
            </a:pPr>
            <a:endParaRPr lang="en-US" dirty="0"/>
          </a:p>
          <a:p>
            <a:r>
              <a:rPr lang="en-US" dirty="0"/>
              <a:t>Laser scanning</a:t>
            </a:r>
          </a:p>
          <a:p>
            <a:pPr marL="285750" indent="-285750">
              <a:buFont typeface="Arial" panose="020B0604020202020204" pitchFamily="34" charset="0"/>
              <a:buChar char="•"/>
            </a:pPr>
            <a:r>
              <a:rPr lang="en-US" dirty="0"/>
              <a:t>Similar to axial setup	</a:t>
            </a:r>
            <a:r>
              <a:rPr lang="en-CA" sz="1200" dirty="0">
                <a:effectLst/>
                <a:latin typeface="Times New Roman" panose="02020603050405020304" pitchFamily="18" charset="0"/>
                <a:ea typeface="Calibri" panose="020F0502020204030204" pitchFamily="34" charset="0"/>
                <a:cs typeface="Arial" panose="020B0604020202020204" pitchFamily="34" charset="0"/>
              </a:rPr>
              <a:t>75 to 171pts rec. </a:t>
            </a: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7</a:t>
            </a:fld>
            <a:endParaRPr lang="en-US"/>
          </a:p>
        </p:txBody>
      </p:sp>
    </p:spTree>
    <p:extLst>
      <p:ext uri="{BB962C8B-B14F-4D97-AF65-F5344CB8AC3E}">
        <p14:creationId xmlns:p14="http://schemas.microsoft.com/office/powerpoint/2010/main" val="44375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cs typeface="Arial" panose="020B0604020202020204" pitchFamily="34" charset="0"/>
              </a:rPr>
              <a:t>The normalized wave velocity trends (in the axial configuration) show a consistent decrease with the progression of damage. However, the velocity reduction is within 5%, which does not offer enough sensitivity for field applications. No consistent conclusion can be made regarding the effect of bar diameter on the wave velocity. </a:t>
            </a:r>
          </a:p>
          <a:p>
            <a:endParaRPr lang="en-CA"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Arial" panose="020B0604020202020204" pitchFamily="34" charset="0"/>
              </a:rPr>
              <a:t>In the transverse configuration, a diameter effect is observed on the reduction rate (besides 13mm bar). The largest diameter is affected the least. This behaviour is expected, as the depth of penetration is the same for all bar diameter, which affects the smallest bars the most. At the same time, velocity reduction in the transverse configuration is low and reaches 2% after six months of conditioning.</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1800" dirty="0">
              <a:effectLst/>
              <a:latin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Arial" panose="020B0604020202020204" pitchFamily="34" charset="0"/>
              </a:rPr>
              <a:t>Wave amplitude change with induced damage shows that P-Peak amplitude is a more sensitive parameter (a reduction of up to 40% is observed), capable of capturing the deterioration of the GFRP bars. The amplitude-based approach for field applications requires more laboratory tests with GFRP bars embedded in concrete (with different levels of deterioration in the bars). A possible solution for the issue of coupling is to use spring-loaded sensors or load cells.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9</a:t>
            </a:fld>
            <a:endParaRPr lang="en-US"/>
          </a:p>
        </p:txBody>
      </p:sp>
    </p:spTree>
    <p:extLst>
      <p:ext uri="{BB962C8B-B14F-4D97-AF65-F5344CB8AC3E}">
        <p14:creationId xmlns:p14="http://schemas.microsoft.com/office/powerpoint/2010/main" val="251150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Times New Roman" panose="02020603050405020304" pitchFamily="18" charset="0"/>
                <a:ea typeface="Times New Roman" panose="02020603050405020304" pitchFamily="18" charset="0"/>
                <a:cs typeface="Arial" panose="020B0604020202020204" pitchFamily="34" charset="0"/>
              </a:rPr>
              <a:t>GFRP is simulated as a linear elastic material (the wavelength is significantly larger than fibre size). </a:t>
            </a:r>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10</a:t>
            </a:fld>
            <a:endParaRPr lang="en-US"/>
          </a:p>
        </p:txBody>
      </p:sp>
    </p:spTree>
    <p:extLst>
      <p:ext uri="{BB962C8B-B14F-4D97-AF65-F5344CB8AC3E}">
        <p14:creationId xmlns:p14="http://schemas.microsoft.com/office/powerpoint/2010/main" val="217003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Arial" panose="020B0604020202020204" pitchFamily="34" charset="0"/>
              </a:rPr>
              <a:t>shear strength is normalized with respect to the baseline condition. The shear strength change with the damage plot for all of the bars is shown in Fig. 12b. The obtained trends follow the findings of </a:t>
            </a:r>
            <a:r>
              <a:rPr lang="en-CA" sz="1800" dirty="0" err="1">
                <a:effectLst/>
                <a:latin typeface="Times New Roman" panose="02020603050405020304" pitchFamily="18" charset="0"/>
                <a:ea typeface="Calibri" panose="020F0502020204030204" pitchFamily="34" charset="0"/>
                <a:cs typeface="Arial" panose="020B0604020202020204" pitchFamily="34" charset="0"/>
              </a:rPr>
              <a:t>Arczewska</a:t>
            </a:r>
            <a:r>
              <a:rPr lang="en-CA" sz="1800" dirty="0">
                <a:effectLst/>
                <a:latin typeface="Times New Roman" panose="02020603050405020304" pitchFamily="18" charset="0"/>
                <a:ea typeface="Calibri" panose="020F0502020204030204" pitchFamily="34" charset="0"/>
                <a:cs typeface="Arial" panose="020B0604020202020204" pitchFamily="34" charset="0"/>
              </a:rPr>
              <a:t> [14]. Decreasing trends are observed for all bar diameters, and the dependency with bar diameter can be distinguished (i.e. larger bars are affected less</a:t>
            </a:r>
            <a:r>
              <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depth of penetration of the alkaline solution is the same for all of the bar diameters (Equation 1); therefore, the cross-sectional area of larger bars is reduced less, which results in a lower reduction of shear strength.</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13</a:t>
            </a:fld>
            <a:endParaRPr lang="en-US"/>
          </a:p>
        </p:txBody>
      </p:sp>
    </p:spTree>
    <p:extLst>
      <p:ext uri="{BB962C8B-B14F-4D97-AF65-F5344CB8AC3E}">
        <p14:creationId xmlns:p14="http://schemas.microsoft.com/office/powerpoint/2010/main" val="216389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Times New Roman" panose="02020603050405020304" pitchFamily="18" charset="0"/>
                <a:ea typeface="Calibri" panose="020F0502020204030204" pitchFamily="34" charset="0"/>
                <a:cs typeface="Arial" panose="020B0604020202020204" pitchFamily="34" charset="0"/>
              </a:rPr>
              <a:t>The comparison of the large strain (shear strength retention) and low strain (corrected ultrasonic attenuation fitted curves) properties show some differences, but decreasing trends are the same for both features. It demonstrates that low strain measurements can be used to estimate the effect of progressive damage on large strain properties in GFRP bars. The maximum relative error (calculated as a difference between the two methods normalized with the shear test) between the two test methods is 6.77% (D13). When the shear test data and corrected numerical simulation are considered, an improved correlation between the tests is observed. The maximum relative error between the two curves is 1.85%. </a:t>
            </a:r>
            <a:endParaRPr lang="en-US" dirty="0"/>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15</a:t>
            </a:fld>
            <a:endParaRPr lang="en-US"/>
          </a:p>
        </p:txBody>
      </p:sp>
    </p:spTree>
    <p:extLst>
      <p:ext uri="{BB962C8B-B14F-4D97-AF65-F5344CB8AC3E}">
        <p14:creationId xmlns:p14="http://schemas.microsoft.com/office/powerpoint/2010/main" val="88885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Bond quality does not affect the arriving wave significantly (up to 7%) change is observed in the recorded signals. The change is associated mostly with a difficulty of the selection of the true first arrival time, which is affected by different amplitude levels of the propagating waves. Next, peak-to-peak (PP) amplitudes are extracted from the signals recorded with 54 and 150 kHz transducers. Fig. 14d presents a distribution of PP values for both transducers with the progression of bond loss between concrete and GFRP. An increase of the PP amplitude with the progression of the bond loss is observed. The PP amplitudes reported for fully </a:t>
            </a:r>
            <a:r>
              <a:rPr lang="en-US" dirty="0" err="1"/>
              <a:t>debonded</a:t>
            </a:r>
            <a:r>
              <a:rPr lang="en-US" dirty="0"/>
              <a:t> bars are 17-19 times higher than for the case of the perfect bond between the two materials (an almost exponential amplitude growth with damage is observed). This application shows that the amplitude approach is extremely sensitive for the identification of bond loss between concrete and GFRP bars. However, the true challenge is related to the field application. Again, the possible solution includes the use of non-structural bars that allow for bar ends access. These diagnostics bars can be used for the periodical analysis of reinforcement bond quality. The next steps of this bond quality study include analysis of energy measured at the concrete cover on top of the bars. It is anticipated that the measured signal for the well-bonded bars should have higher amplitudes than for the bars with compromised GFRP/concrete bond</a:t>
            </a:r>
          </a:p>
          <a:p>
            <a:endParaRPr lang="en-US" dirty="0"/>
          </a:p>
        </p:txBody>
      </p:sp>
      <p:sp>
        <p:nvSpPr>
          <p:cNvPr id="4" name="Slide Number Placeholder 3"/>
          <p:cNvSpPr>
            <a:spLocks noGrp="1"/>
          </p:cNvSpPr>
          <p:nvPr>
            <p:ph type="sldNum" sz="quarter" idx="5"/>
          </p:nvPr>
        </p:nvSpPr>
        <p:spPr/>
        <p:txBody>
          <a:bodyPr/>
          <a:lstStyle/>
          <a:p>
            <a:fld id="{DBA0CA0D-D178-45BA-BF7C-ACB14BFE9A7D}" type="slidenum">
              <a:rPr lang="en-US" smtClean="0"/>
              <a:t>17</a:t>
            </a:fld>
            <a:endParaRPr lang="en-US"/>
          </a:p>
        </p:txBody>
      </p:sp>
    </p:spTree>
    <p:extLst>
      <p:ext uri="{BB962C8B-B14F-4D97-AF65-F5344CB8AC3E}">
        <p14:creationId xmlns:p14="http://schemas.microsoft.com/office/powerpoint/2010/main" val="59885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CADF7-AB29-4CDD-A6D5-04AC456D9421}" type="slidenum">
              <a:rPr kumimoji="0" lang="en-GB" altLang="pt-PT" sz="1200" b="0" i="0" u="none" strike="noStrike" kern="1200" cap="none" spc="0" normalizeH="0" baseline="0" noProof="0" smtClean="0">
                <a:ln>
                  <a:noFill/>
                </a:ln>
                <a:solidFill>
                  <a:prstClr val="black"/>
                </a:solidFill>
                <a:effectLst/>
                <a:uLnTx/>
                <a:uFillTx/>
                <a:latin typeface="Vinci Serif Léger"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pt-PT" sz="1200" b="0" i="0" u="none" strike="noStrike" kern="1200" cap="none" spc="0" normalizeH="0" baseline="0" noProof="0">
              <a:ln>
                <a:noFill/>
              </a:ln>
              <a:solidFill>
                <a:prstClr val="black"/>
              </a:solidFill>
              <a:effectLst/>
              <a:uLnTx/>
              <a:uFillTx/>
              <a:latin typeface="Vinci Serif Léger" charset="0"/>
              <a:ea typeface="MS PGothic" pitchFamily="34" charset="-128"/>
              <a:cs typeface="+mn-cs"/>
            </a:endParaRPr>
          </a:p>
        </p:txBody>
      </p:sp>
    </p:spTree>
    <p:extLst>
      <p:ext uri="{BB962C8B-B14F-4D97-AF65-F5344CB8AC3E}">
        <p14:creationId xmlns:p14="http://schemas.microsoft.com/office/powerpoint/2010/main" val="71311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CD31-767D-44D8-A4FA-DA07F03366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12CF5F-1A96-4F21-B17B-BAC84FF6D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93A32D-2AD2-4592-B78C-A8EAC7ADBA0A}"/>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5" name="Footer Placeholder 4">
            <a:extLst>
              <a:ext uri="{FF2B5EF4-FFF2-40B4-BE49-F238E27FC236}">
                <a16:creationId xmlns:a16="http://schemas.microsoft.com/office/drawing/2014/main" id="{62752602-9F06-4B13-9D87-6B84B3E05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4EF02-0715-4FAD-86C8-FBA8C28ACC86}"/>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397929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EDFE-58EC-43E7-8FE3-59AAE8E4FC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4D190-90BF-471D-972A-7F498DE206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C382-6E95-4759-8A5B-82971FE4D602}"/>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5" name="Footer Placeholder 4">
            <a:extLst>
              <a:ext uri="{FF2B5EF4-FFF2-40B4-BE49-F238E27FC236}">
                <a16:creationId xmlns:a16="http://schemas.microsoft.com/office/drawing/2014/main" id="{3EB50C16-EC9D-48F7-8093-407D6A85F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6270C-3FD7-427A-ACE9-A42D6F0B88AD}"/>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162773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4C674-D5D4-4312-80F5-59C623044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0D78D6-1043-4660-BA40-68D8547F9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D7242-7AFE-4261-BCCC-99D43E569F30}"/>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5" name="Footer Placeholder 4">
            <a:extLst>
              <a:ext uri="{FF2B5EF4-FFF2-40B4-BE49-F238E27FC236}">
                <a16:creationId xmlns:a16="http://schemas.microsoft.com/office/drawing/2014/main" id="{710D9B7C-CAC1-4C92-A967-FD9C473F2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B4806-EFB6-4799-8FAD-56C1DF9A3331}"/>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83205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19A4-FAB9-4116-9110-698A3BFD2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D17E6-B521-42D7-BB22-F81D36BE91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3E1CF-4BC0-45A7-95EF-514F0C2B1714}"/>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5" name="Footer Placeholder 4">
            <a:extLst>
              <a:ext uri="{FF2B5EF4-FFF2-40B4-BE49-F238E27FC236}">
                <a16:creationId xmlns:a16="http://schemas.microsoft.com/office/drawing/2014/main" id="{1EA7A92B-9603-4816-A0D6-C09714618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8DE7E-0524-4386-A349-341E2D8ABB91}"/>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127549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1C56-AE38-4D3E-B10A-700863FD4C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37AF6-83F7-42B1-9481-118C39748E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E81BD-9389-4A15-B043-32D2748F93BE}"/>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5" name="Footer Placeholder 4">
            <a:extLst>
              <a:ext uri="{FF2B5EF4-FFF2-40B4-BE49-F238E27FC236}">
                <a16:creationId xmlns:a16="http://schemas.microsoft.com/office/drawing/2014/main" id="{B5321920-0F2F-435E-A8C1-EE38CA5F4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676DF-514A-46F5-84A8-1FA7A57EE0FD}"/>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269344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A8DE-1229-44EA-B061-EA540BEAD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F5694-9CA3-4254-8C39-C425D17196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03310-5008-47C3-97A3-2DB89E871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D7C44-8E7E-427B-A68B-4227079C6024}"/>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6" name="Footer Placeholder 5">
            <a:extLst>
              <a:ext uri="{FF2B5EF4-FFF2-40B4-BE49-F238E27FC236}">
                <a16:creationId xmlns:a16="http://schemas.microsoft.com/office/drawing/2014/main" id="{2E180B45-89C7-4617-B577-F1ADB5F267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4CB9D-C4EA-4F2C-8251-DACE6DF63D0E}"/>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314315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5C09-60AF-4D7B-89B5-4E5D2AD66D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39015-DB64-4FB0-A965-8762D6AC7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48DD9-F134-439C-A0EE-2F7742BCA6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B4A75E-C597-4B08-84FE-11065F3A9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28711-FD1A-485B-92E3-7353B262E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33F51D-1FE9-43F9-A30E-D282E250DA3C}"/>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8" name="Footer Placeholder 7">
            <a:extLst>
              <a:ext uri="{FF2B5EF4-FFF2-40B4-BE49-F238E27FC236}">
                <a16:creationId xmlns:a16="http://schemas.microsoft.com/office/drawing/2014/main" id="{6CE81898-4644-4A2E-8187-A7D17BA168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D029A2-2489-48EB-9D07-C8995399CAE3}"/>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221772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3270-1A99-4A80-9829-F1B1283F4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8F922-ED9F-4350-AD2D-4F16591140EA}"/>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4" name="Footer Placeholder 3">
            <a:extLst>
              <a:ext uri="{FF2B5EF4-FFF2-40B4-BE49-F238E27FC236}">
                <a16:creationId xmlns:a16="http://schemas.microsoft.com/office/drawing/2014/main" id="{0644D148-0AD3-4777-A1E6-DA4FF5C24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D57C4E-8694-436C-AAFD-B215F7E441C6}"/>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306472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46003-B47E-4EA3-B5AB-2C3AD87AA6AC}"/>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3" name="Footer Placeholder 2">
            <a:extLst>
              <a:ext uri="{FF2B5EF4-FFF2-40B4-BE49-F238E27FC236}">
                <a16:creationId xmlns:a16="http://schemas.microsoft.com/office/drawing/2014/main" id="{74CEC51F-0CA2-4238-A3B8-18F5285C5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A8AC24-86F4-43C0-9803-0555E07D25AD}"/>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396622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AA9D-32C0-4A73-B446-5CAAF2D85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466275-996D-451C-85A6-1282FF2F5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FECC6-57B0-4AF3-8F3D-F15C6C3CB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C2891-7212-4C8C-B628-085696ACDB27}"/>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6" name="Footer Placeholder 5">
            <a:extLst>
              <a:ext uri="{FF2B5EF4-FFF2-40B4-BE49-F238E27FC236}">
                <a16:creationId xmlns:a16="http://schemas.microsoft.com/office/drawing/2014/main" id="{C613BB46-7D94-4F85-AC78-FE712C1A4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3116F-15D3-4AC1-A733-D75C5F8ED81F}"/>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171150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E912-6221-415F-B65B-3B605888D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BB19B-28D3-41F3-86A2-72192854A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21C0FE-B14E-4D5F-B8B1-56F7553F1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C2B00-4134-493C-B120-86B23EBEF856}"/>
              </a:ext>
            </a:extLst>
          </p:cNvPr>
          <p:cNvSpPr>
            <a:spLocks noGrp="1"/>
          </p:cNvSpPr>
          <p:nvPr>
            <p:ph type="dt" sz="half" idx="10"/>
          </p:nvPr>
        </p:nvSpPr>
        <p:spPr/>
        <p:txBody>
          <a:bodyPr/>
          <a:lstStyle/>
          <a:p>
            <a:fld id="{95D0E27D-D510-4721-A5B5-3EB35861DC57}" type="datetimeFigureOut">
              <a:rPr lang="en-US" smtClean="0"/>
              <a:t>5/16/2022</a:t>
            </a:fld>
            <a:endParaRPr lang="en-US"/>
          </a:p>
        </p:txBody>
      </p:sp>
      <p:sp>
        <p:nvSpPr>
          <p:cNvPr id="6" name="Footer Placeholder 5">
            <a:extLst>
              <a:ext uri="{FF2B5EF4-FFF2-40B4-BE49-F238E27FC236}">
                <a16:creationId xmlns:a16="http://schemas.microsoft.com/office/drawing/2014/main" id="{4B427B32-D8D5-4682-AB5E-28825430C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7956B-138A-4627-9A4D-892005A77F9D}"/>
              </a:ext>
            </a:extLst>
          </p:cNvPr>
          <p:cNvSpPr>
            <a:spLocks noGrp="1"/>
          </p:cNvSpPr>
          <p:nvPr>
            <p:ph type="sldNum" sz="quarter" idx="12"/>
          </p:nvPr>
        </p:nvSpPr>
        <p:spPr/>
        <p:txBody>
          <a:bodyPr/>
          <a:lstStyle/>
          <a:p>
            <a:fld id="{DA810DA8-233A-46A4-811C-3EBFD9AB336B}" type="slidenum">
              <a:rPr lang="en-US" smtClean="0"/>
              <a:t>‹#›</a:t>
            </a:fld>
            <a:endParaRPr lang="en-US"/>
          </a:p>
        </p:txBody>
      </p:sp>
    </p:spTree>
    <p:extLst>
      <p:ext uri="{BB962C8B-B14F-4D97-AF65-F5344CB8AC3E}">
        <p14:creationId xmlns:p14="http://schemas.microsoft.com/office/powerpoint/2010/main" val="416641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C2097-A7D9-4F3B-8591-E7FE43A4F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C8A68B-395B-4247-A338-2B2F128CB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77BC8-9239-4A7C-BF6C-6F04EE838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0E27D-D510-4721-A5B5-3EB35861DC57}" type="datetimeFigureOut">
              <a:rPr lang="en-US" smtClean="0"/>
              <a:t>5/16/2022</a:t>
            </a:fld>
            <a:endParaRPr lang="en-US"/>
          </a:p>
        </p:txBody>
      </p:sp>
      <p:sp>
        <p:nvSpPr>
          <p:cNvPr id="5" name="Footer Placeholder 4">
            <a:extLst>
              <a:ext uri="{FF2B5EF4-FFF2-40B4-BE49-F238E27FC236}">
                <a16:creationId xmlns:a16="http://schemas.microsoft.com/office/drawing/2014/main" id="{2BA3AF90-992A-4E93-867E-D94397770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7AC957-D5B3-4ED5-B180-90EB08415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10DA8-233A-46A4-811C-3EBFD9AB336B}" type="slidenum">
              <a:rPr lang="en-US" smtClean="0"/>
              <a:t>‹#›</a:t>
            </a:fld>
            <a:endParaRPr lang="en-US"/>
          </a:p>
        </p:txBody>
      </p:sp>
    </p:spTree>
    <p:extLst>
      <p:ext uri="{BB962C8B-B14F-4D97-AF65-F5344CB8AC3E}">
        <p14:creationId xmlns:p14="http://schemas.microsoft.com/office/powerpoint/2010/main" val="1834659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44F5-9AFB-4599-8235-E4246862219E}"/>
              </a:ext>
            </a:extLst>
          </p:cNvPr>
          <p:cNvSpPr>
            <a:spLocks noGrp="1"/>
          </p:cNvSpPr>
          <p:nvPr>
            <p:ph type="ctrTitle"/>
          </p:nvPr>
        </p:nvSpPr>
        <p:spPr/>
        <p:txBody>
          <a:bodyPr>
            <a:normAutofit/>
          </a:bodyPr>
          <a:lstStyle/>
          <a:p>
            <a:r>
              <a:rPr lang="en-CA" sz="3600" b="1" kern="1400" spc="-50" dirty="0">
                <a:effectLst/>
                <a:latin typeface="Times New Roman" panose="02020603050405020304" pitchFamily="18" charset="0"/>
                <a:ea typeface="Times New Roman" panose="02020603050405020304" pitchFamily="18" charset="0"/>
                <a:cs typeface="Times New Roman" panose="02020603050405020304" pitchFamily="18" charset="0"/>
              </a:rPr>
              <a:t>Evaluation of progressive damage in GFRP bars – low and large strain experimental programme and numerical simulations</a:t>
            </a:r>
            <a:br>
              <a:rPr lang="en-US" sz="3600" b="1" kern="1400" spc="-5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p>
        </p:txBody>
      </p:sp>
      <p:sp>
        <p:nvSpPr>
          <p:cNvPr id="3" name="Subtitle 2">
            <a:extLst>
              <a:ext uri="{FF2B5EF4-FFF2-40B4-BE49-F238E27FC236}">
                <a16:creationId xmlns:a16="http://schemas.microsoft.com/office/drawing/2014/main" id="{7645503F-E563-4650-B170-A9D722607110}"/>
              </a:ext>
            </a:extLst>
          </p:cNvPr>
          <p:cNvSpPr>
            <a:spLocks noGrp="1"/>
          </p:cNvSpPr>
          <p:nvPr>
            <p:ph type="subTitle" idx="1"/>
          </p:nvPr>
        </p:nvSpPr>
        <p:spPr>
          <a:xfrm>
            <a:off x="1524000" y="4079875"/>
            <a:ext cx="9144000" cy="1942352"/>
          </a:xfrm>
        </p:spPr>
        <p:txBody>
          <a:bodyPr>
            <a:normAutofit/>
          </a:bodyPr>
          <a:lstStyle/>
          <a:p>
            <a:pPr algn="l"/>
            <a:r>
              <a:rPr lang="en-CA" dirty="0">
                <a:effectLst/>
                <a:latin typeface="Times New Roman" panose="02020603050405020304" pitchFamily="18" charset="0"/>
                <a:ea typeface="Calibri" panose="020F0502020204030204" pitchFamily="34" charset="0"/>
                <a:cs typeface="Arial" panose="020B0604020202020204" pitchFamily="34" charset="0"/>
              </a:rPr>
              <a:t>Piotr Wiciak, Ph.D, Kinectrics Inc., formerly at University of Waterloo</a:t>
            </a:r>
          </a:p>
          <a:p>
            <a:pPr algn="l"/>
            <a:r>
              <a:rPr lang="en-CA" dirty="0">
                <a:latin typeface="Times New Roman" panose="02020603050405020304" pitchFamily="18" charset="0"/>
                <a:ea typeface="Calibri" panose="020F0502020204030204" pitchFamily="34" charset="0"/>
                <a:cs typeface="Arial" panose="020B0604020202020204" pitchFamily="34" charset="0"/>
              </a:rPr>
              <a:t>Contact: pwiciak@uwaterloo.ca </a:t>
            </a:r>
            <a:endParaRPr lang="en-CA"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CA" dirty="0">
                <a:effectLst/>
                <a:latin typeface="Times New Roman" panose="02020603050405020304" pitchFamily="18" charset="0"/>
                <a:ea typeface="Calibri" panose="020F0502020204030204" pitchFamily="34" charset="0"/>
                <a:cs typeface="Arial" panose="020B0604020202020204" pitchFamily="34" charset="0"/>
              </a:rPr>
              <a:t>Maria Anna </a:t>
            </a:r>
            <a:r>
              <a:rPr lang="en-CA" dirty="0" err="1">
                <a:effectLst/>
                <a:latin typeface="Times New Roman" panose="02020603050405020304" pitchFamily="18" charset="0"/>
                <a:ea typeface="Calibri" panose="020F0502020204030204" pitchFamily="34" charset="0"/>
                <a:cs typeface="Arial" panose="020B0604020202020204" pitchFamily="34" charset="0"/>
              </a:rPr>
              <a:t>Polak</a:t>
            </a:r>
            <a:r>
              <a:rPr lang="en-CA" dirty="0">
                <a:effectLst/>
                <a:latin typeface="Times New Roman" panose="02020603050405020304" pitchFamily="18" charset="0"/>
                <a:ea typeface="Calibri" panose="020F0502020204030204" pitchFamily="34" charset="0"/>
                <a:cs typeface="Arial" panose="020B0604020202020204" pitchFamily="34" charset="0"/>
              </a:rPr>
              <a:t>, </a:t>
            </a:r>
            <a:r>
              <a:rPr lang="en-CA" dirty="0" err="1">
                <a:effectLst/>
                <a:latin typeface="Times New Roman" panose="02020603050405020304" pitchFamily="18" charset="0"/>
                <a:ea typeface="Calibri" panose="020F0502020204030204" pitchFamily="34" charset="0"/>
                <a:cs typeface="Arial" panose="020B0604020202020204" pitchFamily="34" charset="0"/>
              </a:rPr>
              <a:t>Ph.D</a:t>
            </a:r>
            <a:r>
              <a:rPr lang="en-CA" dirty="0">
                <a:effectLst/>
                <a:latin typeface="Times New Roman" panose="02020603050405020304" pitchFamily="18" charset="0"/>
                <a:ea typeface="Calibri" panose="020F0502020204030204" pitchFamily="34" charset="0"/>
                <a:cs typeface="Arial" panose="020B0604020202020204" pitchFamily="34" charset="0"/>
              </a:rPr>
              <a:t>, Professor, University of Waterloo</a:t>
            </a:r>
          </a:p>
          <a:p>
            <a:pPr algn="l"/>
            <a:r>
              <a:rPr lang="en-CA" dirty="0">
                <a:effectLst/>
                <a:latin typeface="Times New Roman" panose="02020603050405020304" pitchFamily="18" charset="0"/>
                <a:ea typeface="Calibri" panose="020F0502020204030204" pitchFamily="34" charset="0"/>
                <a:cs typeface="Arial" panose="020B0604020202020204" pitchFamily="34" charset="0"/>
              </a:rPr>
              <a:t>Giovanni Cascante, </a:t>
            </a:r>
            <a:r>
              <a:rPr lang="en-CA" dirty="0" err="1">
                <a:effectLst/>
                <a:latin typeface="Times New Roman" panose="02020603050405020304" pitchFamily="18" charset="0"/>
                <a:ea typeface="Calibri" panose="020F0502020204030204" pitchFamily="34" charset="0"/>
                <a:cs typeface="Arial" panose="020B0604020202020204" pitchFamily="34" charset="0"/>
              </a:rPr>
              <a:t>Ph.D</a:t>
            </a:r>
            <a:r>
              <a:rPr lang="en-CA" dirty="0">
                <a:effectLst/>
                <a:latin typeface="Times New Roman" panose="02020603050405020304" pitchFamily="18" charset="0"/>
                <a:ea typeface="Calibri" panose="020F0502020204030204" pitchFamily="34" charset="0"/>
                <a:cs typeface="Arial" panose="020B0604020202020204" pitchFamily="34" charset="0"/>
              </a:rPr>
              <a:t>, </a:t>
            </a:r>
            <a:r>
              <a:rPr lang="en-CA" dirty="0" err="1">
                <a:effectLst/>
                <a:latin typeface="Times New Roman" panose="02020603050405020304" pitchFamily="18" charset="0"/>
                <a:ea typeface="Calibri" panose="020F0502020204030204" pitchFamily="34" charset="0"/>
                <a:cs typeface="Arial" panose="020B0604020202020204" pitchFamily="34" charset="0"/>
              </a:rPr>
              <a:t>Professor,University</a:t>
            </a:r>
            <a:r>
              <a:rPr lang="en-CA" dirty="0">
                <a:effectLst/>
                <a:latin typeface="Times New Roman" panose="02020603050405020304" pitchFamily="18" charset="0"/>
                <a:ea typeface="Calibri" panose="020F0502020204030204" pitchFamily="34" charset="0"/>
                <a:cs typeface="Arial" panose="020B0604020202020204" pitchFamily="34" charset="0"/>
              </a:rPr>
              <a:t> of Waterloo</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2005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 – numerical model</a:t>
            </a:r>
          </a:p>
        </p:txBody>
      </p:sp>
      <p:sp>
        <p:nvSpPr>
          <p:cNvPr id="3" name="Content Placeholder 2">
            <a:extLst>
              <a:ext uri="{FF2B5EF4-FFF2-40B4-BE49-F238E27FC236}">
                <a16:creationId xmlns:a16="http://schemas.microsoft.com/office/drawing/2014/main" id="{9C1FCDBF-B6D6-436A-BC20-D47CFEE2501C}"/>
              </a:ext>
            </a:extLst>
          </p:cNvPr>
          <p:cNvSpPr>
            <a:spLocks noGrp="1"/>
          </p:cNvSpPr>
          <p:nvPr>
            <p:ph idx="1"/>
          </p:nvPr>
        </p:nvSpPr>
        <p:spPr>
          <a:xfrm>
            <a:off x="838200" y="1438378"/>
            <a:ext cx="5257800" cy="504620"/>
          </a:xfrm>
        </p:spPr>
        <p:txBody>
          <a:bodyPr/>
          <a:lstStyle/>
          <a:p>
            <a:r>
              <a:rPr lang="en-US" b="1" dirty="0">
                <a:latin typeface="Times New Roman" panose="02020603050405020304" pitchFamily="18" charset="0"/>
                <a:cs typeface="Times New Roman" panose="02020603050405020304" pitchFamily="18" charset="0"/>
              </a:rPr>
              <a:t>Assumptions and model details</a:t>
            </a:r>
          </a:p>
        </p:txBody>
      </p:sp>
      <p:sp>
        <p:nvSpPr>
          <p:cNvPr id="5" name="TextBox 4">
            <a:extLst>
              <a:ext uri="{FF2B5EF4-FFF2-40B4-BE49-F238E27FC236}">
                <a16:creationId xmlns:a16="http://schemas.microsoft.com/office/drawing/2014/main" id="{F257CF4D-86A0-411C-8CC7-3115ABB98434}"/>
              </a:ext>
            </a:extLst>
          </p:cNvPr>
          <p:cNvSpPr txBox="1"/>
          <p:nvPr/>
        </p:nvSpPr>
        <p:spPr>
          <a:xfrm>
            <a:off x="421558" y="2112189"/>
            <a:ext cx="6091084" cy="3580467"/>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Numerical model developed by the authors is used to explore the wave propagation in GFRP bars. </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The following assumptions are made: </a:t>
            </a:r>
          </a:p>
          <a:p>
            <a:pPr marL="857250" lvl="1" indent="-400050" algn="just">
              <a:spcAft>
                <a:spcPts val="800"/>
              </a:spcAft>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the bar is assumed to have a </a:t>
            </a:r>
            <a:r>
              <a:rPr lang="en-CA" sz="2000" b="1" dirty="0">
                <a:effectLst/>
                <a:latin typeface="Times New Roman" panose="02020603050405020304" pitchFamily="18" charset="0"/>
                <a:ea typeface="Calibri" panose="020F0502020204030204" pitchFamily="34" charset="0"/>
                <a:cs typeface="Arial" panose="020B0604020202020204" pitchFamily="34" charset="0"/>
              </a:rPr>
              <a:t>perfect circular cross-section</a:t>
            </a:r>
            <a:r>
              <a:rPr lang="en-CA" sz="2000" dirty="0">
                <a:effectLst/>
                <a:latin typeface="Times New Roman" panose="02020603050405020304" pitchFamily="18" charset="0"/>
                <a:ea typeface="Calibri" panose="020F0502020204030204" pitchFamily="34" charset="0"/>
                <a:cs typeface="Arial" panose="020B0604020202020204" pitchFamily="34" charset="0"/>
              </a:rPr>
              <a:t> </a:t>
            </a:r>
          </a:p>
          <a:p>
            <a:pPr marL="857250" lvl="1" indent="-400050" algn="just">
              <a:spcAft>
                <a:spcPts val="800"/>
              </a:spcAft>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the deterioration follows the model proposed by </a:t>
            </a:r>
            <a:r>
              <a:rPr lang="en-CA" sz="2000" dirty="0" err="1">
                <a:effectLst/>
                <a:latin typeface="Times New Roman" panose="02020603050405020304" pitchFamily="18" charset="0"/>
                <a:ea typeface="Calibri" panose="020F0502020204030204" pitchFamily="34" charset="0"/>
                <a:cs typeface="Arial" panose="020B0604020202020204" pitchFamily="34" charset="0"/>
              </a:rPr>
              <a:t>Katsuki</a:t>
            </a:r>
            <a:r>
              <a:rPr lang="en-CA" sz="2000" dirty="0">
                <a:effectLst/>
                <a:latin typeface="Times New Roman" panose="02020603050405020304" pitchFamily="18" charset="0"/>
                <a:ea typeface="Calibri" panose="020F0502020204030204" pitchFamily="34" charset="0"/>
                <a:cs typeface="Arial" panose="020B0604020202020204" pitchFamily="34" charset="0"/>
              </a:rPr>
              <a:t> and </a:t>
            </a:r>
            <a:r>
              <a:rPr lang="en-CA" sz="2000" dirty="0" err="1">
                <a:effectLst/>
                <a:latin typeface="Times New Roman" panose="02020603050405020304" pitchFamily="18" charset="0"/>
                <a:ea typeface="Calibri" panose="020F0502020204030204" pitchFamily="34" charset="0"/>
                <a:cs typeface="Arial" panose="020B0604020202020204" pitchFamily="34" charset="0"/>
              </a:rPr>
              <a:t>Uomoto</a:t>
            </a:r>
            <a:endParaRPr lang="en-CA" sz="2000" dirty="0">
              <a:effectLst/>
              <a:latin typeface="Times New Roman" panose="02020603050405020304" pitchFamily="18" charset="0"/>
              <a:ea typeface="Calibri" panose="020F0502020204030204" pitchFamily="34" charset="0"/>
              <a:cs typeface="Arial" panose="020B0604020202020204" pitchFamily="34" charset="0"/>
            </a:endParaRPr>
          </a:p>
          <a:p>
            <a:pPr marL="857250" lvl="1" indent="-400050" algn="just">
              <a:spcAft>
                <a:spcPts val="800"/>
              </a:spcAft>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the affected outer radial section of the bar has significantly reduced stiffness and can be removed from the model. </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7C09C64-7A43-4923-A630-C149FF4F6E13}"/>
              </a:ext>
            </a:extLst>
          </p:cNvPr>
          <p:cNvSpPr txBox="1"/>
          <p:nvPr/>
        </p:nvSpPr>
        <p:spPr>
          <a:xfrm>
            <a:off x="7240660" y="2073280"/>
            <a:ext cx="4753780" cy="286232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numerical simulation is meant to supplement lab experiments.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Both axial and transversal vibrations are simulated.</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2000" dirty="0">
                <a:effectLst/>
                <a:latin typeface="Times New Roman" panose="02020603050405020304" pitchFamily="18" charset="0"/>
                <a:ea typeface="Times New Roman" panose="02020603050405020304" pitchFamily="18" charset="0"/>
                <a:cs typeface="Arial" panose="020B0604020202020204" pitchFamily="34" charset="0"/>
              </a:rPr>
              <a:t>Material damping is simulated with a Rayleigh damping model available in Abaqus</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94CAFC-9B52-4240-B5CF-D5A8280C2C18}"/>
              </a:ext>
            </a:extLst>
          </p:cNvPr>
          <p:cNvSpPr txBox="1"/>
          <p:nvPr/>
        </p:nvSpPr>
        <p:spPr>
          <a:xfrm>
            <a:off x="7106653" y="6308209"/>
            <a:ext cx="6096000" cy="369332"/>
          </a:xfrm>
          <a:prstGeom prst="rect">
            <a:avLst/>
          </a:prstGeom>
          <a:noFill/>
        </p:spPr>
        <p:txBody>
          <a:bodyPr wrap="square">
            <a:spAutoFit/>
          </a:bodyPr>
          <a:lstStyle/>
          <a:p>
            <a:r>
              <a:rPr lang="en-US" dirty="0"/>
              <a:t>https://doi.org/10.1016/j.mtcomm.2021.102199</a:t>
            </a:r>
          </a:p>
        </p:txBody>
      </p:sp>
    </p:spTree>
    <p:extLst>
      <p:ext uri="{BB962C8B-B14F-4D97-AF65-F5344CB8AC3E}">
        <p14:creationId xmlns:p14="http://schemas.microsoft.com/office/powerpoint/2010/main" val="114685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Results – numerical model</a:t>
            </a:r>
          </a:p>
        </p:txBody>
      </p:sp>
      <p:pic>
        <p:nvPicPr>
          <p:cNvPr id="9" name="Picture 8">
            <a:extLst>
              <a:ext uri="{FF2B5EF4-FFF2-40B4-BE49-F238E27FC236}">
                <a16:creationId xmlns:a16="http://schemas.microsoft.com/office/drawing/2014/main" id="{B6C4540D-8FC0-415D-888F-5D331FCE5CFD}"/>
              </a:ext>
            </a:extLst>
          </p:cNvPr>
          <p:cNvPicPr>
            <a:picLocks noChangeAspect="1"/>
          </p:cNvPicPr>
          <p:nvPr/>
        </p:nvPicPr>
        <p:blipFill>
          <a:blip r:embed="rId2"/>
          <a:stretch>
            <a:fillRect/>
          </a:stretch>
        </p:blipFill>
        <p:spPr>
          <a:xfrm>
            <a:off x="1190625" y="2400300"/>
            <a:ext cx="9810750" cy="2952750"/>
          </a:xfrm>
          <a:prstGeom prst="rect">
            <a:avLst/>
          </a:prstGeom>
        </p:spPr>
      </p:pic>
      <p:sp>
        <p:nvSpPr>
          <p:cNvPr id="11" name="TextBox 10">
            <a:extLst>
              <a:ext uri="{FF2B5EF4-FFF2-40B4-BE49-F238E27FC236}">
                <a16:creationId xmlns:a16="http://schemas.microsoft.com/office/drawing/2014/main" id="{A0572D26-C983-4270-BBC6-49724E9D5632}"/>
              </a:ext>
            </a:extLst>
          </p:cNvPr>
          <p:cNvSpPr txBox="1"/>
          <p:nvPr/>
        </p:nvSpPr>
        <p:spPr>
          <a:xfrm>
            <a:off x="2017487" y="2186339"/>
            <a:ext cx="1959428" cy="369332"/>
          </a:xfrm>
          <a:prstGeom prst="rect">
            <a:avLst/>
          </a:prstGeom>
          <a:noFill/>
        </p:spPr>
        <p:txBody>
          <a:bodyPr wrap="square" rtlCol="0">
            <a:spAutoFit/>
          </a:bodyPr>
          <a:lstStyle/>
          <a:p>
            <a:r>
              <a:rPr lang="en-US" dirty="0"/>
              <a:t>Real excitation</a:t>
            </a:r>
          </a:p>
        </p:txBody>
      </p:sp>
      <p:sp>
        <p:nvSpPr>
          <p:cNvPr id="15" name="TextBox 14">
            <a:extLst>
              <a:ext uri="{FF2B5EF4-FFF2-40B4-BE49-F238E27FC236}">
                <a16:creationId xmlns:a16="http://schemas.microsoft.com/office/drawing/2014/main" id="{76B009C0-B138-4C95-BAFA-6F5CB64A8259}"/>
              </a:ext>
            </a:extLst>
          </p:cNvPr>
          <p:cNvSpPr txBox="1"/>
          <p:nvPr/>
        </p:nvSpPr>
        <p:spPr>
          <a:xfrm>
            <a:off x="5072742" y="2186339"/>
            <a:ext cx="2271485" cy="369332"/>
          </a:xfrm>
          <a:prstGeom prst="rect">
            <a:avLst/>
          </a:prstGeom>
          <a:noFill/>
        </p:spPr>
        <p:txBody>
          <a:bodyPr wrap="square" rtlCol="0">
            <a:spAutoFit/>
          </a:bodyPr>
          <a:lstStyle/>
          <a:p>
            <a:r>
              <a:rPr lang="en-US" dirty="0"/>
              <a:t>Excitation - frequency</a:t>
            </a:r>
          </a:p>
        </p:txBody>
      </p:sp>
      <p:sp>
        <p:nvSpPr>
          <p:cNvPr id="17" name="TextBox 16">
            <a:extLst>
              <a:ext uri="{FF2B5EF4-FFF2-40B4-BE49-F238E27FC236}">
                <a16:creationId xmlns:a16="http://schemas.microsoft.com/office/drawing/2014/main" id="{8D7A7BB8-4266-45D9-B33F-A2E0F2C4CF5E}"/>
              </a:ext>
            </a:extLst>
          </p:cNvPr>
          <p:cNvSpPr txBox="1"/>
          <p:nvPr/>
        </p:nvSpPr>
        <p:spPr>
          <a:xfrm>
            <a:off x="8440054" y="2186339"/>
            <a:ext cx="1959428" cy="369332"/>
          </a:xfrm>
          <a:prstGeom prst="rect">
            <a:avLst/>
          </a:prstGeom>
          <a:noFill/>
        </p:spPr>
        <p:txBody>
          <a:bodyPr wrap="square" rtlCol="0">
            <a:spAutoFit/>
          </a:bodyPr>
          <a:lstStyle/>
          <a:p>
            <a:r>
              <a:rPr lang="en-US" dirty="0"/>
              <a:t>Calibration results</a:t>
            </a:r>
          </a:p>
        </p:txBody>
      </p:sp>
    </p:spTree>
    <p:extLst>
      <p:ext uri="{BB962C8B-B14F-4D97-AF65-F5344CB8AC3E}">
        <p14:creationId xmlns:p14="http://schemas.microsoft.com/office/powerpoint/2010/main" val="336424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a:xfrm>
            <a:off x="838199" y="190399"/>
            <a:ext cx="10515600" cy="1325563"/>
          </a:xfrm>
        </p:spPr>
        <p:txBody>
          <a:bodyPr/>
          <a:lstStyle/>
          <a:p>
            <a:r>
              <a:rPr lang="en-US" b="1" dirty="0">
                <a:latin typeface="Times New Roman" panose="02020603050405020304" pitchFamily="18" charset="0"/>
                <a:cs typeface="Times New Roman" panose="02020603050405020304" pitchFamily="18" charset="0"/>
              </a:rPr>
              <a:t>Results – numerical model</a:t>
            </a:r>
          </a:p>
        </p:txBody>
      </p:sp>
      <p:pic>
        <p:nvPicPr>
          <p:cNvPr id="4" name="Content Placeholder 3">
            <a:extLst>
              <a:ext uri="{FF2B5EF4-FFF2-40B4-BE49-F238E27FC236}">
                <a16:creationId xmlns:a16="http://schemas.microsoft.com/office/drawing/2014/main" id="{22E1D97F-706F-4F26-9935-AF9A11756C1B}"/>
              </a:ext>
            </a:extLst>
          </p:cNvPr>
          <p:cNvPicPr>
            <a:picLocks noGrp="1" noChangeAspect="1"/>
          </p:cNvPicPr>
          <p:nvPr>
            <p:ph idx="1"/>
          </p:nvPr>
        </p:nvPicPr>
        <p:blipFill>
          <a:blip r:embed="rId2"/>
          <a:stretch>
            <a:fillRect/>
          </a:stretch>
        </p:blipFill>
        <p:spPr>
          <a:xfrm>
            <a:off x="1190932" y="1341478"/>
            <a:ext cx="9810135" cy="2798326"/>
          </a:xfrm>
        </p:spPr>
      </p:pic>
      <p:pic>
        <p:nvPicPr>
          <p:cNvPr id="7" name="Picture 6">
            <a:extLst>
              <a:ext uri="{FF2B5EF4-FFF2-40B4-BE49-F238E27FC236}">
                <a16:creationId xmlns:a16="http://schemas.microsoft.com/office/drawing/2014/main" id="{66C0FF32-D8DE-47F7-8A0E-B37AB73BBA43}"/>
              </a:ext>
            </a:extLst>
          </p:cNvPr>
          <p:cNvPicPr>
            <a:picLocks noChangeAspect="1"/>
          </p:cNvPicPr>
          <p:nvPr/>
        </p:nvPicPr>
        <p:blipFill>
          <a:blip r:embed="rId3"/>
          <a:stretch>
            <a:fillRect/>
          </a:stretch>
        </p:blipFill>
        <p:spPr>
          <a:xfrm>
            <a:off x="1084419" y="4062294"/>
            <a:ext cx="6333434" cy="279570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98EF232-78B7-4FC1-868F-852C480CAC89}"/>
                  </a:ext>
                </a:extLst>
              </p:cNvPr>
              <p:cNvSpPr txBox="1"/>
              <p:nvPr/>
            </p:nvSpPr>
            <p:spPr>
              <a:xfrm>
                <a:off x="6501814" y="726505"/>
                <a:ext cx="6091084" cy="6580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𝑅𝐷𝑖𝑓</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r>
                            <a:rPr lang="en-US" i="0">
                              <a:latin typeface="Cambria Math" panose="02040503050406030204" pitchFamily="18" charset="0"/>
                            </a:rPr>
                            <m:t>−0</m:t>
                          </m:r>
                        </m:sub>
                      </m:sSub>
                      <m:r>
                        <a:rPr lang="en-US" i="0">
                          <a:latin typeface="Cambria Math" panose="02040503050406030204" pitchFamily="18" charset="0"/>
                        </a:rPr>
                        <m:t>=100 </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𝑃𝐻</m:t>
                              </m:r>
                              <m:r>
                                <a:rPr lang="en-US" i="0">
                                  <a:latin typeface="Cambria Math" panose="02040503050406030204" pitchFamily="18" charset="0"/>
                                </a:rPr>
                                <m:t>−</m:t>
                              </m:r>
                              <m:r>
                                <a:rPr lang="en-US" i="1">
                                  <a:latin typeface="Cambria Math" panose="02040503050406030204" pitchFamily="18" charset="0"/>
                                </a:rPr>
                                <m:t>𝐶𝑛</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𝑃𝐻</m:t>
                              </m:r>
                              <m:r>
                                <a:rPr lang="en-US" i="0">
                                  <a:latin typeface="Cambria Math" panose="02040503050406030204" pitchFamily="18" charset="0"/>
                                </a:rPr>
                                <m:t>−</m:t>
                              </m:r>
                              <m:r>
                                <a:rPr lang="en-US" i="1">
                                  <a:latin typeface="Cambria Math" panose="02040503050406030204" pitchFamily="18" charset="0"/>
                                </a:rPr>
                                <m:t>𝐶</m:t>
                              </m:r>
                              <m:r>
                                <a:rPr lang="en-US" i="0">
                                  <a:latin typeface="Cambria Math" panose="02040503050406030204" pitchFamily="18" charset="0"/>
                                </a:rPr>
                                <m:t>0</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𝑃𝐻</m:t>
                              </m:r>
                              <m:r>
                                <a:rPr lang="en-US" i="0">
                                  <a:latin typeface="Cambria Math" panose="02040503050406030204" pitchFamily="18" charset="0"/>
                                </a:rPr>
                                <m:t>−</m:t>
                              </m:r>
                              <m:r>
                                <a:rPr lang="en-US" i="1">
                                  <a:latin typeface="Cambria Math" panose="02040503050406030204" pitchFamily="18" charset="0"/>
                                </a:rPr>
                                <m:t>𝐶</m:t>
                              </m:r>
                              <m:r>
                                <a:rPr lang="en-US" i="0">
                                  <a:latin typeface="Cambria Math" panose="02040503050406030204" pitchFamily="18" charset="0"/>
                                </a:rPr>
                                <m:t>0</m:t>
                              </m:r>
                            </m:sub>
                          </m:sSub>
                        </m:den>
                      </m:f>
                    </m:oMath>
                  </m:oMathPara>
                </a14:m>
                <a:endParaRPr lang="en-US" dirty="0"/>
              </a:p>
            </p:txBody>
          </p:sp>
        </mc:Choice>
        <mc:Fallback xmlns="">
          <p:sp>
            <p:nvSpPr>
              <p:cNvPr id="10" name="TextBox 9">
                <a:extLst>
                  <a:ext uri="{FF2B5EF4-FFF2-40B4-BE49-F238E27FC236}">
                    <a16:creationId xmlns:a16="http://schemas.microsoft.com/office/drawing/2014/main" id="{698EF232-78B7-4FC1-868F-852C480CAC89}"/>
                  </a:ext>
                </a:extLst>
              </p:cNvPr>
              <p:cNvSpPr txBox="1">
                <a:spLocks noRot="1" noChangeAspect="1" noMove="1" noResize="1" noEditPoints="1" noAdjustHandles="1" noChangeArrowheads="1" noChangeShapeType="1" noTextEdit="1"/>
              </p:cNvSpPr>
              <p:nvPr/>
            </p:nvSpPr>
            <p:spPr>
              <a:xfrm>
                <a:off x="6501814" y="726505"/>
                <a:ext cx="6091084" cy="658001"/>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8395929-87EC-404A-B93C-96C9085C3721}"/>
              </a:ext>
            </a:extLst>
          </p:cNvPr>
          <p:cNvSpPr txBox="1"/>
          <p:nvPr/>
        </p:nvSpPr>
        <p:spPr>
          <a:xfrm>
            <a:off x="7385254" y="4028985"/>
            <a:ext cx="4962833"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Numerical results follow the theoretical dispersion curves.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Relative difference for the most sensitive frequency range (D13: 180-380 kHz, and D25: 90-190 kHz</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wave dispersion can be recommended for the monitoring of the GFRP bar condition. The benefit is that it considers the whole array of data points, which should minimize the testing errors.</a:t>
            </a:r>
          </a:p>
        </p:txBody>
      </p:sp>
      <p:sp>
        <p:nvSpPr>
          <p:cNvPr id="13" name="TextBox 12">
            <a:extLst>
              <a:ext uri="{FF2B5EF4-FFF2-40B4-BE49-F238E27FC236}">
                <a16:creationId xmlns:a16="http://schemas.microsoft.com/office/drawing/2014/main" id="{EA1CB9B1-602F-4566-AB33-B99418890376}"/>
              </a:ext>
            </a:extLst>
          </p:cNvPr>
          <p:cNvSpPr txBox="1"/>
          <p:nvPr/>
        </p:nvSpPr>
        <p:spPr>
          <a:xfrm>
            <a:off x="239245" y="1690688"/>
            <a:ext cx="492443" cy="1443389"/>
          </a:xfrm>
          <a:prstGeom prst="rect">
            <a:avLst/>
          </a:prstGeom>
          <a:noFill/>
        </p:spPr>
        <p:txBody>
          <a:bodyPr vert="vert270" wrap="square" rtlCol="0">
            <a:spAutoFit/>
          </a:bodyPr>
          <a:lstStyle/>
          <a:p>
            <a:r>
              <a:rPr lang="en-US" sz="2000" dirty="0"/>
              <a:t>Theory</a:t>
            </a:r>
            <a:endParaRPr lang="en-US" dirty="0"/>
          </a:p>
        </p:txBody>
      </p:sp>
      <p:sp>
        <p:nvSpPr>
          <p:cNvPr id="14" name="TextBox 13">
            <a:extLst>
              <a:ext uri="{FF2B5EF4-FFF2-40B4-BE49-F238E27FC236}">
                <a16:creationId xmlns:a16="http://schemas.microsoft.com/office/drawing/2014/main" id="{C8ED4F77-FBC7-43F5-8871-FA03F0EFF982}"/>
              </a:ext>
            </a:extLst>
          </p:cNvPr>
          <p:cNvSpPr txBox="1"/>
          <p:nvPr/>
        </p:nvSpPr>
        <p:spPr>
          <a:xfrm>
            <a:off x="239244" y="4325031"/>
            <a:ext cx="492443" cy="1443389"/>
          </a:xfrm>
          <a:prstGeom prst="rect">
            <a:avLst/>
          </a:prstGeom>
          <a:noFill/>
        </p:spPr>
        <p:txBody>
          <a:bodyPr vert="vert270" wrap="square" rtlCol="0">
            <a:spAutoFit/>
          </a:bodyPr>
          <a:lstStyle/>
          <a:p>
            <a:r>
              <a:rPr lang="en-US" sz="2000" dirty="0"/>
              <a:t>Model</a:t>
            </a:r>
            <a:endParaRPr lang="en-US" dirty="0"/>
          </a:p>
        </p:txBody>
      </p:sp>
    </p:spTree>
    <p:extLst>
      <p:ext uri="{BB962C8B-B14F-4D97-AF65-F5344CB8AC3E}">
        <p14:creationId xmlns:p14="http://schemas.microsoft.com/office/powerpoint/2010/main" val="181271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Results – Shear test</a:t>
            </a:r>
          </a:p>
        </p:txBody>
      </p:sp>
      <p:pic>
        <p:nvPicPr>
          <p:cNvPr id="23" name="Content Placeholder 22">
            <a:extLst>
              <a:ext uri="{FF2B5EF4-FFF2-40B4-BE49-F238E27FC236}">
                <a16:creationId xmlns:a16="http://schemas.microsoft.com/office/drawing/2014/main" id="{9C027FF9-CAF1-4E3D-B0CB-AEA8B6580722}"/>
              </a:ext>
            </a:extLst>
          </p:cNvPr>
          <p:cNvPicPr>
            <a:picLocks noGrp="1" noChangeAspect="1"/>
          </p:cNvPicPr>
          <p:nvPr>
            <p:ph idx="1"/>
          </p:nvPr>
        </p:nvPicPr>
        <p:blipFill>
          <a:blip r:embed="rId3"/>
          <a:stretch>
            <a:fillRect/>
          </a:stretch>
        </p:blipFill>
        <p:spPr>
          <a:xfrm>
            <a:off x="403033" y="1613189"/>
            <a:ext cx="6829040" cy="3334848"/>
          </a:xfrm>
        </p:spPr>
      </p:pic>
      <p:sp>
        <p:nvSpPr>
          <p:cNvPr id="25" name="TextBox 24">
            <a:extLst>
              <a:ext uri="{FF2B5EF4-FFF2-40B4-BE49-F238E27FC236}">
                <a16:creationId xmlns:a16="http://schemas.microsoft.com/office/drawing/2014/main" id="{BC6C7330-18C5-4D2C-ADC8-3ABF1FD41EB1}"/>
              </a:ext>
            </a:extLst>
          </p:cNvPr>
          <p:cNvSpPr txBox="1"/>
          <p:nvPr/>
        </p:nvSpPr>
        <p:spPr>
          <a:xfrm>
            <a:off x="838200" y="4886447"/>
            <a:ext cx="6096000" cy="1200329"/>
          </a:xfrm>
          <a:prstGeom prst="rect">
            <a:avLst/>
          </a:prstGeom>
          <a:noFill/>
        </p:spPr>
        <p:txBody>
          <a:bodyPr wrap="square">
            <a:spAutoFit/>
          </a:bodyPr>
          <a:lstStyle/>
          <a:p>
            <a:r>
              <a:rPr lang="en-CA" sz="1800" dirty="0">
                <a:effectLst/>
                <a:latin typeface="Times New Roman" panose="02020603050405020304" pitchFamily="18" charset="0"/>
                <a:ea typeface="Calibri" panose="020F0502020204030204" pitchFamily="34" charset="0"/>
                <a:cs typeface="Arial" panose="020B0604020202020204" pitchFamily="34" charset="0"/>
              </a:rPr>
              <a:t>Shear test details: (a) photograph of the shear device, (b) schematic highlighting the most important parts, and (c) example of stress-displacement curves calculated for unconditioned D13 bars</a:t>
            </a:r>
            <a:endParaRPr lang="en-US" dirty="0"/>
          </a:p>
        </p:txBody>
      </p:sp>
      <p:grpSp>
        <p:nvGrpSpPr>
          <p:cNvPr id="29" name="Group 28">
            <a:extLst>
              <a:ext uri="{FF2B5EF4-FFF2-40B4-BE49-F238E27FC236}">
                <a16:creationId xmlns:a16="http://schemas.microsoft.com/office/drawing/2014/main" id="{88551D27-B3E4-42CA-9B4C-A8796D545F0B}"/>
              </a:ext>
            </a:extLst>
          </p:cNvPr>
          <p:cNvGrpSpPr/>
          <p:nvPr/>
        </p:nvGrpSpPr>
        <p:grpSpPr>
          <a:xfrm>
            <a:off x="7667239" y="1690687"/>
            <a:ext cx="4349269" cy="3262297"/>
            <a:chOff x="7667239" y="1690687"/>
            <a:chExt cx="4349269" cy="3262297"/>
          </a:xfrm>
        </p:grpSpPr>
        <p:pic>
          <p:nvPicPr>
            <p:cNvPr id="26" name="Picture 25">
              <a:extLst>
                <a:ext uri="{FF2B5EF4-FFF2-40B4-BE49-F238E27FC236}">
                  <a16:creationId xmlns:a16="http://schemas.microsoft.com/office/drawing/2014/main" id="{23CF7A4C-BAD6-4843-B973-6084960DF57E}"/>
                </a:ext>
              </a:extLst>
            </p:cNvPr>
            <p:cNvPicPr>
              <a:picLocks noChangeAspect="1"/>
            </p:cNvPicPr>
            <p:nvPr/>
          </p:nvPicPr>
          <p:blipFill>
            <a:blip r:embed="rId4"/>
            <a:stretch>
              <a:fillRect/>
            </a:stretch>
          </p:blipFill>
          <p:spPr>
            <a:xfrm>
              <a:off x="7667239" y="1690687"/>
              <a:ext cx="4349269" cy="3262297"/>
            </a:xfrm>
            <a:prstGeom prst="rect">
              <a:avLst/>
            </a:prstGeom>
          </p:spPr>
        </p:pic>
        <p:pic>
          <p:nvPicPr>
            <p:cNvPr id="28" name="Picture 27">
              <a:extLst>
                <a:ext uri="{FF2B5EF4-FFF2-40B4-BE49-F238E27FC236}">
                  <a16:creationId xmlns:a16="http://schemas.microsoft.com/office/drawing/2014/main" id="{DD28A049-AB60-4149-8149-66CD7B1F7BD6}"/>
                </a:ext>
              </a:extLst>
            </p:cNvPr>
            <p:cNvPicPr>
              <a:picLocks noChangeAspect="1"/>
            </p:cNvPicPr>
            <p:nvPr/>
          </p:nvPicPr>
          <p:blipFill>
            <a:blip r:embed="rId5"/>
            <a:stretch>
              <a:fillRect/>
            </a:stretch>
          </p:blipFill>
          <p:spPr>
            <a:xfrm>
              <a:off x="10534650" y="1947862"/>
              <a:ext cx="1066800" cy="1114425"/>
            </a:xfrm>
            <a:prstGeom prst="rect">
              <a:avLst/>
            </a:prstGeom>
          </p:spPr>
        </p:pic>
      </p:grpSp>
      <p:sp>
        <p:nvSpPr>
          <p:cNvPr id="31" name="TextBox 30">
            <a:extLst>
              <a:ext uri="{FF2B5EF4-FFF2-40B4-BE49-F238E27FC236}">
                <a16:creationId xmlns:a16="http://schemas.microsoft.com/office/drawing/2014/main" id="{E71CC7D8-C0B3-4EED-A1C9-F50666AECCB9}"/>
              </a:ext>
            </a:extLst>
          </p:cNvPr>
          <p:cNvSpPr txBox="1"/>
          <p:nvPr/>
        </p:nvSpPr>
        <p:spPr>
          <a:xfrm>
            <a:off x="7311158" y="5011427"/>
            <a:ext cx="4705350" cy="1200329"/>
          </a:xfrm>
          <a:prstGeom prst="rect">
            <a:avLst/>
          </a:prstGeom>
          <a:noFill/>
        </p:spPr>
        <p:txBody>
          <a:bodyPr wrap="square">
            <a:spAutoFit/>
          </a:bodyPr>
          <a:lstStyle/>
          <a:p>
            <a:r>
              <a:rPr lang="en-CA" sz="1800" dirty="0">
                <a:effectLst/>
                <a:latin typeface="Times New Roman" panose="02020603050405020304" pitchFamily="18" charset="0"/>
                <a:ea typeface="Calibri" panose="020F0502020204030204" pitchFamily="34" charset="0"/>
                <a:cs typeface="Arial" panose="020B0604020202020204" pitchFamily="34" charset="0"/>
              </a:rPr>
              <a:t>Decreasing trends are observed for all bar diameters, and the dependency with bar diameter can be distinguished (i.e. larger bars are affected less</a:t>
            </a:r>
            <a:r>
              <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93740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Results – Results comparison</a:t>
            </a:r>
          </a:p>
        </p:txBody>
      </p:sp>
      <p:pic>
        <p:nvPicPr>
          <p:cNvPr id="5" name="Picture 4">
            <a:extLst>
              <a:ext uri="{FF2B5EF4-FFF2-40B4-BE49-F238E27FC236}">
                <a16:creationId xmlns:a16="http://schemas.microsoft.com/office/drawing/2014/main" id="{22CD3EF4-B155-4F0C-B33E-9819F1EFBBF6}"/>
              </a:ext>
            </a:extLst>
          </p:cNvPr>
          <p:cNvPicPr>
            <a:picLocks noChangeAspect="1"/>
          </p:cNvPicPr>
          <p:nvPr/>
        </p:nvPicPr>
        <p:blipFill>
          <a:blip r:embed="rId2"/>
          <a:stretch>
            <a:fillRect/>
          </a:stretch>
        </p:blipFill>
        <p:spPr>
          <a:xfrm>
            <a:off x="0" y="2033301"/>
            <a:ext cx="12192000" cy="3536243"/>
          </a:xfrm>
          <a:prstGeom prst="rect">
            <a:avLst/>
          </a:prstGeom>
        </p:spPr>
      </p:pic>
      <p:sp>
        <p:nvSpPr>
          <p:cNvPr id="7" name="TextBox 6">
            <a:extLst>
              <a:ext uri="{FF2B5EF4-FFF2-40B4-BE49-F238E27FC236}">
                <a16:creationId xmlns:a16="http://schemas.microsoft.com/office/drawing/2014/main" id="{70072436-3089-4AC5-AC81-49F8CF78C888}"/>
              </a:ext>
            </a:extLst>
          </p:cNvPr>
          <p:cNvSpPr txBox="1"/>
          <p:nvPr/>
        </p:nvSpPr>
        <p:spPr>
          <a:xfrm>
            <a:off x="647700" y="5569544"/>
            <a:ext cx="11353800" cy="923330"/>
          </a:xfrm>
          <a:prstGeom prst="rect">
            <a:avLst/>
          </a:prstGeom>
          <a:noFill/>
        </p:spPr>
        <p:txBody>
          <a:bodyPr wrap="square">
            <a:spAutoFit/>
          </a:bodyPr>
          <a:lstStyle/>
          <a:p>
            <a:r>
              <a:rPr lang="en-CA" sz="1800" i="1" dirty="0">
                <a:effectLst/>
                <a:latin typeface="Times New Roman" panose="02020603050405020304" pitchFamily="18" charset="0"/>
                <a:ea typeface="Calibri" panose="020F0502020204030204" pitchFamily="34" charset="0"/>
                <a:cs typeface="Arial" panose="020B0604020202020204" pitchFamily="34" charset="0"/>
              </a:rPr>
              <a:t>Curve fitted test results (lines represent fitted lines, and symbol markers are used for data points: (a) P-Peak amplitudes from ultrasonic evaluation, (b) shear strength change, and (c) dispersion change from numerical simulations. The box in figure (a) shows data points that are excluded from the fitting procedure</a:t>
            </a:r>
            <a:endParaRPr lang="en-US" i="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62157A2-FD56-4B4E-AAD5-26E187395CFC}"/>
                  </a:ext>
                </a:extLst>
              </p:cNvPr>
              <p:cNvSpPr txBox="1"/>
              <p:nvPr/>
            </p:nvSpPr>
            <p:spPr>
              <a:xfrm>
                <a:off x="3352800" y="1538829"/>
                <a:ext cx="6229350" cy="646331"/>
              </a:xfrm>
              <a:prstGeom prst="rect">
                <a:avLst/>
              </a:prstGeom>
              <a:noFill/>
            </p:spPr>
            <p:txBody>
              <a:bodyPr wrap="square">
                <a:spAutoFit/>
              </a:bodyPr>
              <a:lstStyle/>
              <a:p>
                <a14:m>
                  <m:oMath xmlns:m="http://schemas.openxmlformats.org/officeDocument/2006/math">
                    <m:r>
                      <a:rPr lang="en-CA" sz="1800" i="1" smtClean="0">
                        <a:effectLst/>
                        <a:latin typeface="Cambria Math" panose="02040503050406030204" pitchFamily="18" charset="0"/>
                        <a:ea typeface="Calibri" panose="020F0502020204030204" pitchFamily="34" charset="0"/>
                        <a:cs typeface="Arial" panose="020B0604020202020204" pitchFamily="34" charset="0"/>
                      </a:rPr>
                      <m:t>𝑦</m:t>
                    </m:r>
                    <m:r>
                      <a:rPr lang="en-CA" sz="1800" i="1" smtClean="0">
                        <a:effectLst/>
                        <a:latin typeface="Cambria Math" panose="02040503050406030204" pitchFamily="18" charset="0"/>
                        <a:ea typeface="Calibri" panose="020F0502020204030204" pitchFamily="34" charset="0"/>
                        <a:cs typeface="Arial" panose="020B0604020202020204" pitchFamily="34" charset="0"/>
                      </a:rPr>
                      <m:t>=</m:t>
                    </m:r>
                    <m:r>
                      <a:rPr lang="en-CA" sz="1800" i="1" smtClean="0">
                        <a:effectLst/>
                        <a:latin typeface="Cambria Math" panose="02040503050406030204" pitchFamily="18" charset="0"/>
                        <a:ea typeface="Calibri" panose="020F0502020204030204" pitchFamily="34" charset="0"/>
                        <a:cs typeface="Arial" panose="020B0604020202020204" pitchFamily="34" charset="0"/>
                      </a:rPr>
                      <m:t>𝑎</m:t>
                    </m:r>
                    <m:r>
                      <a:rPr lang="en-CA" sz="1800" i="1" smtClean="0">
                        <a:effectLst/>
                        <a:latin typeface="Cambria Math" panose="02040503050406030204" pitchFamily="18" charset="0"/>
                        <a:ea typeface="Calibri" panose="020F0502020204030204" pitchFamily="34" charset="0"/>
                        <a:cs typeface="Arial" panose="020B0604020202020204" pitchFamily="34" charset="0"/>
                      </a:rPr>
                      <m:t>+</m:t>
                    </m:r>
                    <m:r>
                      <a:rPr lang="en-CA" sz="1800" i="1" smtClean="0">
                        <a:effectLst/>
                        <a:latin typeface="Cambria Math" panose="02040503050406030204" pitchFamily="18" charset="0"/>
                        <a:ea typeface="Calibri" panose="020F0502020204030204" pitchFamily="34" charset="0"/>
                        <a:cs typeface="Arial" panose="020B0604020202020204" pitchFamily="34" charset="0"/>
                      </a:rPr>
                      <m:t>𝑏𝑙𝑛</m:t>
                    </m:r>
                    <m:r>
                      <a:rPr lang="en-CA" sz="1800" i="1" smtClean="0">
                        <a:effectLst/>
                        <a:latin typeface="Cambria Math" panose="02040503050406030204" pitchFamily="18" charset="0"/>
                        <a:ea typeface="Calibri" panose="020F0502020204030204" pitchFamily="34" charset="0"/>
                        <a:cs typeface="Arial" panose="020B0604020202020204" pitchFamily="34" charset="0"/>
                      </a:rPr>
                      <m:t>(</m:t>
                    </m:r>
                    <m:r>
                      <a:rPr lang="en-CA" sz="1800" i="1" smtClean="0">
                        <a:effectLst/>
                        <a:latin typeface="Cambria Math" panose="02040503050406030204" pitchFamily="18" charset="0"/>
                        <a:ea typeface="Calibri" panose="020F0502020204030204" pitchFamily="34" charset="0"/>
                        <a:cs typeface="Arial" panose="020B0604020202020204" pitchFamily="34" charset="0"/>
                      </a:rPr>
                      <m:t>𝑥</m:t>
                    </m:r>
                    <m:r>
                      <a:rPr lang="en-CA" sz="1800" i="1" smtClean="0">
                        <a:effectLst/>
                        <a:latin typeface="Cambria Math" panose="02040503050406030204" pitchFamily="18" charset="0"/>
                        <a:ea typeface="Calibri" panose="020F0502020204030204" pitchFamily="34" charset="0"/>
                        <a:cs typeface="Arial" panose="020B0604020202020204" pitchFamily="34" charset="0"/>
                      </a:rPr>
                      <m:t>+1)</m:t>
                    </m:r>
                  </m:oMath>
                </a14:m>
                <a:r>
                  <a:rPr lang="en-CA"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CA" i="1" dirty="0"/>
                  <a:t>x</a:t>
                </a:r>
                <a:r>
                  <a:rPr lang="en-CA" dirty="0"/>
                  <a:t> is the bar condition, and </a:t>
                </a:r>
                <a:r>
                  <a:rPr lang="en-CA" i="1" dirty="0"/>
                  <a:t>a</a:t>
                </a:r>
                <a:r>
                  <a:rPr lang="en-CA" dirty="0"/>
                  <a:t> and </a:t>
                </a:r>
                <a:r>
                  <a:rPr lang="en-CA" i="1" dirty="0"/>
                  <a:t>b </a:t>
                </a:r>
                <a:r>
                  <a:rPr lang="en-CA" dirty="0"/>
                  <a:t>are the coefficients of the fitted line) is fitted to the analyzed features</a:t>
                </a:r>
                <a:endParaRPr lang="en-US" dirty="0"/>
              </a:p>
            </p:txBody>
          </p:sp>
        </mc:Choice>
        <mc:Fallback xmlns="">
          <p:sp>
            <p:nvSpPr>
              <p:cNvPr id="9" name="TextBox 8">
                <a:extLst>
                  <a:ext uri="{FF2B5EF4-FFF2-40B4-BE49-F238E27FC236}">
                    <a16:creationId xmlns:a16="http://schemas.microsoft.com/office/drawing/2014/main" id="{D62157A2-FD56-4B4E-AAD5-26E187395CFC}"/>
                  </a:ext>
                </a:extLst>
              </p:cNvPr>
              <p:cNvSpPr txBox="1">
                <a:spLocks noRot="1" noChangeAspect="1" noMove="1" noResize="1" noEditPoints="1" noAdjustHandles="1" noChangeArrowheads="1" noChangeShapeType="1" noTextEdit="1"/>
              </p:cNvSpPr>
              <p:nvPr/>
            </p:nvSpPr>
            <p:spPr>
              <a:xfrm>
                <a:off x="3352800" y="1538829"/>
                <a:ext cx="6229350" cy="646331"/>
              </a:xfrm>
              <a:prstGeom prst="rect">
                <a:avLst/>
              </a:prstGeom>
              <a:blipFill>
                <a:blip r:embed="rId3"/>
                <a:stretch>
                  <a:fillRect l="-78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22413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dirty="0"/>
              <a:t>Results – Results comparison</a:t>
            </a:r>
          </a:p>
        </p:txBody>
      </p:sp>
      <p:pic>
        <p:nvPicPr>
          <p:cNvPr id="4" name="Picture 3">
            <a:extLst>
              <a:ext uri="{FF2B5EF4-FFF2-40B4-BE49-F238E27FC236}">
                <a16:creationId xmlns:a16="http://schemas.microsoft.com/office/drawing/2014/main" id="{1EF3B147-6C3E-4095-91A8-9B3B8079F73D}"/>
              </a:ext>
            </a:extLst>
          </p:cNvPr>
          <p:cNvPicPr>
            <a:picLocks noChangeAspect="1"/>
          </p:cNvPicPr>
          <p:nvPr/>
        </p:nvPicPr>
        <p:blipFill>
          <a:blip r:embed="rId3"/>
          <a:stretch>
            <a:fillRect/>
          </a:stretch>
        </p:blipFill>
        <p:spPr>
          <a:xfrm>
            <a:off x="600075" y="1276350"/>
            <a:ext cx="10991850" cy="4305300"/>
          </a:xfrm>
          <a:prstGeom prst="rect">
            <a:avLst/>
          </a:prstGeom>
        </p:spPr>
      </p:pic>
      <p:sp>
        <p:nvSpPr>
          <p:cNvPr id="10" name="TextBox 9">
            <a:extLst>
              <a:ext uri="{FF2B5EF4-FFF2-40B4-BE49-F238E27FC236}">
                <a16:creationId xmlns:a16="http://schemas.microsoft.com/office/drawing/2014/main" id="{A805DD14-BFA9-4853-B616-96049DC9A1C9}"/>
              </a:ext>
            </a:extLst>
          </p:cNvPr>
          <p:cNvSpPr txBox="1"/>
          <p:nvPr/>
        </p:nvSpPr>
        <p:spPr>
          <a:xfrm>
            <a:off x="1714500" y="5715915"/>
            <a:ext cx="9877425" cy="646331"/>
          </a:xfrm>
          <a:prstGeom prst="rect">
            <a:avLst/>
          </a:prstGeom>
          <a:noFill/>
        </p:spPr>
        <p:txBody>
          <a:bodyPr wrap="square">
            <a:spAutoFit/>
          </a:bodyPr>
          <a:lstStyle/>
          <a:p>
            <a:r>
              <a:rPr lang="en-CA" sz="1800" i="1" dirty="0">
                <a:effectLst/>
                <a:latin typeface="Times New Roman" panose="02020603050405020304" pitchFamily="18" charset="0"/>
                <a:ea typeface="Calibri" panose="020F0502020204030204" pitchFamily="34" charset="0"/>
                <a:cs typeface="Arial" panose="020B0604020202020204" pitchFamily="34" charset="0"/>
              </a:rPr>
              <a:t>Comparison between normalized degradation fitted curves for (a) ultrasonic evaluation and shear strength data, and (b) numerical simulation and shear strength.</a:t>
            </a:r>
            <a:endParaRPr lang="en-US" i="1" dirty="0"/>
          </a:p>
        </p:txBody>
      </p:sp>
    </p:spTree>
    <p:extLst>
      <p:ext uri="{BB962C8B-B14F-4D97-AF65-F5344CB8AC3E}">
        <p14:creationId xmlns:p14="http://schemas.microsoft.com/office/powerpoint/2010/main" val="292979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2341-F090-4BA5-94E0-B799566A8AD9}"/>
              </a:ext>
            </a:extLst>
          </p:cNvPr>
          <p:cNvSpPr>
            <a:spLocks noGrp="1"/>
          </p:cNvSpPr>
          <p:nvPr>
            <p:ph type="title"/>
          </p:nvPr>
        </p:nvSpPr>
        <p:spPr/>
        <p:txBody>
          <a:bodyPr/>
          <a:lstStyle/>
          <a:p>
            <a:r>
              <a:rPr lang="en-US" dirty="0"/>
              <a:t>Study of GFRP/concrete compromised bond</a:t>
            </a:r>
          </a:p>
        </p:txBody>
      </p:sp>
      <p:pic>
        <p:nvPicPr>
          <p:cNvPr id="5" name="Picture 4">
            <a:extLst>
              <a:ext uri="{FF2B5EF4-FFF2-40B4-BE49-F238E27FC236}">
                <a16:creationId xmlns:a16="http://schemas.microsoft.com/office/drawing/2014/main" id="{E561FBC8-3407-4075-A662-A68657D5FCB2}"/>
              </a:ext>
            </a:extLst>
          </p:cNvPr>
          <p:cNvPicPr>
            <a:picLocks noChangeAspect="1"/>
          </p:cNvPicPr>
          <p:nvPr/>
        </p:nvPicPr>
        <p:blipFill>
          <a:blip r:embed="rId2"/>
          <a:stretch>
            <a:fillRect/>
          </a:stretch>
        </p:blipFill>
        <p:spPr>
          <a:xfrm>
            <a:off x="428624" y="1306123"/>
            <a:ext cx="4162425" cy="1800333"/>
          </a:xfrm>
          <a:prstGeom prst="rect">
            <a:avLst/>
          </a:prstGeom>
        </p:spPr>
      </p:pic>
      <p:pic>
        <p:nvPicPr>
          <p:cNvPr id="7" name="Picture 6">
            <a:extLst>
              <a:ext uri="{FF2B5EF4-FFF2-40B4-BE49-F238E27FC236}">
                <a16:creationId xmlns:a16="http://schemas.microsoft.com/office/drawing/2014/main" id="{81C37DAA-F0C5-4F2C-9931-B5609727A41F}"/>
              </a:ext>
            </a:extLst>
          </p:cNvPr>
          <p:cNvPicPr>
            <a:picLocks noChangeAspect="1"/>
          </p:cNvPicPr>
          <p:nvPr/>
        </p:nvPicPr>
        <p:blipFill>
          <a:blip r:embed="rId3"/>
          <a:stretch>
            <a:fillRect/>
          </a:stretch>
        </p:blipFill>
        <p:spPr>
          <a:xfrm>
            <a:off x="178450" y="3225989"/>
            <a:ext cx="4841225" cy="1496379"/>
          </a:xfrm>
          <a:prstGeom prst="rect">
            <a:avLst/>
          </a:prstGeom>
        </p:spPr>
      </p:pic>
      <p:pic>
        <p:nvPicPr>
          <p:cNvPr id="9" name="Picture 8">
            <a:extLst>
              <a:ext uri="{FF2B5EF4-FFF2-40B4-BE49-F238E27FC236}">
                <a16:creationId xmlns:a16="http://schemas.microsoft.com/office/drawing/2014/main" id="{A4FB3C8A-5587-4292-BC4C-BAC257846B59}"/>
              </a:ext>
            </a:extLst>
          </p:cNvPr>
          <p:cNvPicPr>
            <a:picLocks noChangeAspect="1"/>
          </p:cNvPicPr>
          <p:nvPr/>
        </p:nvPicPr>
        <p:blipFill>
          <a:blip r:embed="rId4"/>
          <a:stretch>
            <a:fillRect/>
          </a:stretch>
        </p:blipFill>
        <p:spPr>
          <a:xfrm>
            <a:off x="0" y="4841901"/>
            <a:ext cx="5019675" cy="2016099"/>
          </a:xfrm>
          <a:prstGeom prst="rect">
            <a:avLst/>
          </a:prstGeom>
        </p:spPr>
      </p:pic>
      <p:sp>
        <p:nvSpPr>
          <p:cNvPr id="11" name="TextBox 10">
            <a:extLst>
              <a:ext uri="{FF2B5EF4-FFF2-40B4-BE49-F238E27FC236}">
                <a16:creationId xmlns:a16="http://schemas.microsoft.com/office/drawing/2014/main" id="{BB234407-D3BE-4CFD-A63E-FF671E9B4CBD}"/>
              </a:ext>
            </a:extLst>
          </p:cNvPr>
          <p:cNvSpPr txBox="1"/>
          <p:nvPr/>
        </p:nvSpPr>
        <p:spPr>
          <a:xfrm>
            <a:off x="5375906" y="4603109"/>
            <a:ext cx="6094378" cy="2349361"/>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UT: axial configuration. </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P-wave ultrasonic transducers (54 kHz and 150 kHz).</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Ultrasonic transducers are placed on both ends of each bar</a:t>
            </a:r>
            <a:endParaRPr lang="en-CA" sz="2000"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3-D printed caps are used</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16 time-averages</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39EFA12-55F7-4E4C-B6FD-CD563FC6711A}"/>
              </a:ext>
            </a:extLst>
          </p:cNvPr>
          <p:cNvSpPr txBox="1"/>
          <p:nvPr/>
        </p:nvSpPr>
        <p:spPr>
          <a:xfrm>
            <a:off x="5262716" y="3429000"/>
            <a:ext cx="6091084" cy="1015663"/>
          </a:xfrm>
          <a:prstGeom prst="rect">
            <a:avLst/>
          </a:prstGeom>
          <a:noFill/>
        </p:spPr>
        <p:txBody>
          <a:bodyPr wrap="square">
            <a:spAutoFit/>
          </a:bodyPr>
          <a:lstStyle/>
          <a:p>
            <a:pPr marL="285750" indent="-285750">
              <a:buFont typeface="Arial" panose="020B0604020202020204" pitchFamily="34" charset="0"/>
              <a:buChar char="•"/>
            </a:pPr>
            <a:r>
              <a:rPr lang="en-CA" sz="2000" dirty="0" err="1">
                <a:effectLst/>
                <a:latin typeface="Times New Roman" panose="02020603050405020304" pitchFamily="18" charset="0"/>
                <a:ea typeface="Calibri" panose="020F0502020204030204" pitchFamily="34" charset="0"/>
                <a:cs typeface="Arial" panose="020B0604020202020204" pitchFamily="34" charset="0"/>
              </a:rPr>
              <a:t>Debonded</a:t>
            </a:r>
            <a:r>
              <a:rPr lang="en-CA" sz="2000" dirty="0">
                <a:effectLst/>
                <a:latin typeface="Times New Roman" panose="02020603050405020304" pitchFamily="18" charset="0"/>
                <a:ea typeface="Calibri" panose="020F0502020204030204" pitchFamily="34" charset="0"/>
                <a:cs typeface="Arial" panose="020B0604020202020204" pitchFamily="34" charset="0"/>
              </a:rPr>
              <a:t> areas =&gt;  wrapping three layers of plastic wrap around the bars (i.e. 0, 20, 40, 60, 80, and 100 % of length). </a:t>
            </a:r>
            <a:endParaRPr lang="en-US" sz="2000" dirty="0"/>
          </a:p>
        </p:txBody>
      </p:sp>
      <p:sp>
        <p:nvSpPr>
          <p:cNvPr id="15" name="TextBox 14">
            <a:extLst>
              <a:ext uri="{FF2B5EF4-FFF2-40B4-BE49-F238E27FC236}">
                <a16:creationId xmlns:a16="http://schemas.microsoft.com/office/drawing/2014/main" id="{2A07EF1B-7278-4287-B78C-24580A230A39}"/>
              </a:ext>
            </a:extLst>
          </p:cNvPr>
          <p:cNvSpPr txBox="1"/>
          <p:nvPr/>
        </p:nvSpPr>
        <p:spPr>
          <a:xfrm>
            <a:off x="5201366" y="1306123"/>
            <a:ext cx="6772920" cy="1938992"/>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Six D20 are embedded in three concrete beams</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Bond loss: (i.e. 0, 20, 40, 60, 80, and 100 %). </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Industrial concrete batch (30 MPa</a:t>
            </a:r>
            <a:r>
              <a:rPr lang="en-CA" sz="2000" dirty="0">
                <a:latin typeface="Times New Roman" panose="02020603050405020304" pitchFamily="18" charset="0"/>
                <a:ea typeface="Calibri" panose="020F0502020204030204" pitchFamily="34" charset="0"/>
                <a:cs typeface="Arial" panose="020B0604020202020204" pitchFamily="34" charset="0"/>
              </a:rPr>
              <a:t>)</a:t>
            </a:r>
            <a:r>
              <a:rPr lang="en-CA" sz="2000" dirty="0">
                <a:effectLst/>
                <a:latin typeface="Times New Roman" panose="02020603050405020304" pitchFamily="18" charset="0"/>
                <a:ea typeface="Calibri" panose="020F0502020204030204" pitchFamily="34" charset="0"/>
                <a:cs typeface="Arial" panose="020B0604020202020204" pitchFamily="34" charset="0"/>
              </a:rPr>
              <a:t>; coarse aggregate: 19mm </a:t>
            </a:r>
          </a:p>
          <a:p>
            <a:pPr marL="285750" marR="0" indent="-285750" algn="just">
              <a:spcBef>
                <a:spcPts val="0"/>
              </a:spcBef>
              <a:spcAft>
                <a:spcPts val="800"/>
              </a:spcAft>
              <a:buFont typeface="Arial" panose="020B0604020202020204" pitchFamily="34" charset="0"/>
              <a:buChar char="•"/>
            </a:pPr>
            <a:r>
              <a:rPr lang="en-CA" sz="2000" dirty="0">
                <a:effectLst/>
                <a:latin typeface="Times New Roman" panose="02020603050405020304" pitchFamily="18" charset="0"/>
                <a:ea typeface="Calibri" panose="020F0502020204030204" pitchFamily="34" charset="0"/>
                <a:cs typeface="Arial" panose="020B0604020202020204" pitchFamily="34" charset="0"/>
              </a:rPr>
              <a:t>At the age of 28 days, the average compressive strength is 34.86±1.67 MPa.</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99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2341-F090-4BA5-94E0-B799566A8AD9}"/>
              </a:ext>
            </a:extLst>
          </p:cNvPr>
          <p:cNvSpPr>
            <a:spLocks noGrp="1"/>
          </p:cNvSpPr>
          <p:nvPr>
            <p:ph type="title"/>
          </p:nvPr>
        </p:nvSpPr>
        <p:spPr/>
        <p:txBody>
          <a:bodyPr/>
          <a:lstStyle/>
          <a:p>
            <a:r>
              <a:rPr lang="en-US" dirty="0"/>
              <a:t>Study of GFRP/concrete compromised bond</a:t>
            </a:r>
          </a:p>
        </p:txBody>
      </p:sp>
      <p:pic>
        <p:nvPicPr>
          <p:cNvPr id="4" name="Picture 3">
            <a:extLst>
              <a:ext uri="{FF2B5EF4-FFF2-40B4-BE49-F238E27FC236}">
                <a16:creationId xmlns:a16="http://schemas.microsoft.com/office/drawing/2014/main" id="{98F60B1F-08B2-489C-BB4B-B12895A8E90E}"/>
              </a:ext>
            </a:extLst>
          </p:cNvPr>
          <p:cNvPicPr>
            <a:picLocks noChangeAspect="1"/>
          </p:cNvPicPr>
          <p:nvPr/>
        </p:nvPicPr>
        <p:blipFill>
          <a:blip r:embed="rId3"/>
          <a:stretch>
            <a:fillRect/>
          </a:stretch>
        </p:blipFill>
        <p:spPr>
          <a:xfrm>
            <a:off x="0" y="1690688"/>
            <a:ext cx="5838825" cy="4305300"/>
          </a:xfrm>
          <a:prstGeom prst="rect">
            <a:avLst/>
          </a:prstGeom>
        </p:spPr>
      </p:pic>
      <p:sp>
        <p:nvSpPr>
          <p:cNvPr id="13" name="TextBox 12">
            <a:extLst>
              <a:ext uri="{FF2B5EF4-FFF2-40B4-BE49-F238E27FC236}">
                <a16:creationId xmlns:a16="http://schemas.microsoft.com/office/drawing/2014/main" id="{3557EB67-EC9B-4D70-BA2D-CCC7192D568A}"/>
              </a:ext>
            </a:extLst>
          </p:cNvPr>
          <p:cNvSpPr txBox="1"/>
          <p:nvPr/>
        </p:nvSpPr>
        <p:spPr>
          <a:xfrm>
            <a:off x="5720669" y="1690688"/>
            <a:ext cx="636973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Bond quality does not affect the arriving wave significantly (up to 7%)</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PP amplitudes reported for fully </a:t>
            </a:r>
            <a:r>
              <a:rPr lang="en-US" sz="2400" dirty="0" err="1">
                <a:latin typeface="Times New Roman" panose="02020603050405020304" pitchFamily="18" charset="0"/>
                <a:cs typeface="Times New Roman" panose="02020603050405020304" pitchFamily="18" charset="0"/>
              </a:rPr>
              <a:t>debonded</a:t>
            </a:r>
            <a:r>
              <a:rPr lang="en-US" sz="2400" dirty="0">
                <a:latin typeface="Times New Roman" panose="02020603050405020304" pitchFamily="18" charset="0"/>
                <a:cs typeface="Times New Roman" panose="02020603050405020304" pitchFamily="18" charset="0"/>
              </a:rPr>
              <a:t> bars are 17-19 X </a:t>
            </a:r>
            <a:r>
              <a:rPr lang="en-US" sz="2400" b="1" dirty="0">
                <a:latin typeface="Times New Roman" panose="02020603050405020304" pitchFamily="18" charset="0"/>
                <a:cs typeface="Times New Roman" panose="02020603050405020304" pitchFamily="18" charset="0"/>
              </a:rPr>
              <a:t>HIGHER</a:t>
            </a:r>
            <a:r>
              <a:rPr lang="en-US" sz="2400" dirty="0">
                <a:latin typeface="Times New Roman" panose="02020603050405020304" pitchFamily="18" charset="0"/>
                <a:cs typeface="Times New Roman" panose="02020603050405020304" pitchFamily="18" charset="0"/>
              </a:rPr>
              <a:t> than for the perfect bond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approach is extremely sensitive for the identification of bond loss between concrete and GFRP bars.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Possible solution includes the use of non-structural bars that allow for bar ends access.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next: measure energy at the concrete.</a:t>
            </a:r>
          </a:p>
        </p:txBody>
      </p:sp>
    </p:spTree>
    <p:extLst>
      <p:ext uri="{BB962C8B-B14F-4D97-AF65-F5344CB8AC3E}">
        <p14:creationId xmlns:p14="http://schemas.microsoft.com/office/powerpoint/2010/main" val="201151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6E3C-F7EE-42C5-846D-EB7DAB5B86A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Conclusions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36575A-D0F6-4A18-8AC9-48503797C076}"/>
              </a:ext>
            </a:extLst>
          </p:cNvPr>
          <p:cNvSpPr>
            <a:spLocks noGrp="1"/>
          </p:cNvSpPr>
          <p:nvPr>
            <p:ph idx="1"/>
          </p:nvPr>
        </p:nvSpPr>
        <p:spPr>
          <a:xfrm>
            <a:off x="838200" y="1602782"/>
            <a:ext cx="10515600" cy="5025161"/>
          </a:xfrm>
        </p:spPr>
        <p:txBody>
          <a:bodyPr>
            <a:normAutofit/>
          </a:bodyPr>
          <a:lstStyle/>
          <a:p>
            <a:r>
              <a:rPr lang="en-CA" sz="2000" dirty="0">
                <a:effectLst/>
                <a:latin typeface="Times New Roman" panose="02020603050405020304" pitchFamily="18" charset="0"/>
                <a:ea typeface="Calibri" panose="020F0502020204030204" pitchFamily="34" charset="0"/>
                <a:cs typeface="Arial" panose="020B0604020202020204" pitchFamily="34" charset="0"/>
              </a:rPr>
              <a:t>Wave amplitude approach </a:t>
            </a:r>
          </a:p>
          <a:p>
            <a:pPr lvl="1"/>
            <a:r>
              <a:rPr lang="en-CA" sz="2000" dirty="0">
                <a:effectLst/>
                <a:latin typeface="Times New Roman" panose="02020603050405020304" pitchFamily="18" charset="0"/>
                <a:ea typeface="Calibri" panose="020F0502020204030204" pitchFamily="34" charset="0"/>
                <a:cs typeface="Arial" panose="020B0604020202020204" pitchFamily="34" charset="0"/>
              </a:rPr>
              <a:t>superior to wave velocity (reduction of up to 40% is observed)</a:t>
            </a:r>
          </a:p>
          <a:p>
            <a:pPr lvl="1"/>
            <a:r>
              <a:rPr lang="en-CA" sz="2000" dirty="0">
                <a:effectLst/>
                <a:latin typeface="Times New Roman" panose="02020603050405020304" pitchFamily="18" charset="0"/>
                <a:ea typeface="Calibri" panose="020F0502020204030204" pitchFamily="34" charset="0"/>
                <a:cs typeface="Arial" panose="020B0604020202020204" pitchFamily="34" charset="0"/>
              </a:rPr>
              <a:t>laboratory tests with GFRP bars embedded in concrete (field applications )</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Dispersion curves: different frequency ranges offer increased sensitivity. Select ultrasonic transducers based on tested bar diameter</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Numerical model (dispersion curves @ low strains) shows good agreement with shear test findings in the literature (large strains). </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The shear test results obtained in this study show good agreement with the data reported in the literature.</a:t>
            </a:r>
            <a:endParaRPr lang="en-CA" sz="2000" dirty="0">
              <a:latin typeface="Times New Roman" panose="02020603050405020304" pitchFamily="18" charset="0"/>
              <a:ea typeface="Calibri" panose="020F0502020204030204" pitchFamily="34" charset="0"/>
              <a:cs typeface="Arial" panose="020B0604020202020204" pitchFamily="34" charset="0"/>
            </a:endParaRPr>
          </a:p>
          <a:p>
            <a:r>
              <a:rPr lang="en-CA" sz="2000" dirty="0">
                <a:effectLst/>
                <a:latin typeface="Times New Roman" panose="02020603050405020304" pitchFamily="18" charset="0"/>
                <a:ea typeface="Calibri" panose="020F0502020204030204" pitchFamily="34" charset="0"/>
                <a:cs typeface="Arial" panose="020B0604020202020204" pitchFamily="34" charset="0"/>
              </a:rPr>
              <a:t>The application of the wave amplitude approach for the evaluation of bond loss between GFRP bars and concrete shows the extreme sensitivity of that elastic feature for the change in bond quality.</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6252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9E99-6F90-4BD9-81AE-CD4071796DE5}"/>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Conclusions</a:t>
            </a:r>
            <a:endParaRPr lang="en-CA"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B79B75-491B-4C43-B2BF-F58EFF95651A}"/>
              </a:ext>
            </a:extLst>
          </p:cNvPr>
          <p:cNvSpPr>
            <a:spLocks noGrp="1"/>
          </p:cNvSpPr>
          <p:nvPr>
            <p:ph idx="1"/>
          </p:nvPr>
        </p:nvSpPr>
        <p:spPr/>
        <p:txBody>
          <a:bodyPr/>
          <a:lstStyle/>
          <a:p>
            <a:r>
              <a:rPr lang="en-CA" sz="2800" dirty="0">
                <a:effectLst/>
                <a:latin typeface="Times New Roman" panose="02020603050405020304" pitchFamily="18" charset="0"/>
                <a:ea typeface="Calibri" panose="020F0502020204030204" pitchFamily="34" charset="0"/>
                <a:cs typeface="Arial" panose="020B0604020202020204" pitchFamily="34" charset="0"/>
              </a:rPr>
              <a:t>Ultrasonic evaluation (low-strain measurement) can capture the declining condition of the GFRP bar and, with proper analysis (the correction factor), can be used to obtain an estimate of the shear strength (and consequently tensile strength) reduction (large-strain measurement). The maximum error of the ultrasonic evaluation with respect to the shear test is less than 7%. </a:t>
            </a:r>
            <a:endParaRPr lang="en-US" dirty="0"/>
          </a:p>
          <a:p>
            <a:endParaRPr lang="en-CA" dirty="0"/>
          </a:p>
        </p:txBody>
      </p:sp>
    </p:spTree>
    <p:extLst>
      <p:ext uri="{BB962C8B-B14F-4D97-AF65-F5344CB8AC3E}">
        <p14:creationId xmlns:p14="http://schemas.microsoft.com/office/powerpoint/2010/main" val="76443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D756-48AD-4348-A0D4-7F8BA38357F6}"/>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B00664D9-4443-4002-97DB-AFE9B2953815}"/>
              </a:ext>
            </a:extLst>
          </p:cNvPr>
          <p:cNvSpPr>
            <a:spLocks noGrp="1"/>
          </p:cNvSpPr>
          <p:nvPr>
            <p:ph idx="1"/>
          </p:nvPr>
        </p:nvSpPr>
        <p:spPr/>
        <p:txBody>
          <a:bodyPr/>
          <a:lstStyle/>
          <a:p>
            <a:r>
              <a:rPr lang="en-US" dirty="0"/>
              <a:t>Introduction</a:t>
            </a:r>
          </a:p>
          <a:p>
            <a:r>
              <a:rPr lang="en-US" dirty="0"/>
              <a:t>Methodology</a:t>
            </a:r>
          </a:p>
          <a:p>
            <a:r>
              <a:rPr lang="en-US" dirty="0"/>
              <a:t>Results</a:t>
            </a:r>
          </a:p>
          <a:p>
            <a:pPr lvl="1"/>
            <a:r>
              <a:rPr lang="en-US" dirty="0"/>
              <a:t>Numerical simulation</a:t>
            </a:r>
          </a:p>
          <a:p>
            <a:pPr lvl="1"/>
            <a:r>
              <a:rPr lang="en-US" dirty="0"/>
              <a:t>Ultrasonic evaluation</a:t>
            </a:r>
          </a:p>
          <a:p>
            <a:pPr lvl="1"/>
            <a:r>
              <a:rPr lang="en-US" dirty="0"/>
              <a:t>Shear test</a:t>
            </a:r>
          </a:p>
          <a:p>
            <a:pPr lvl="1"/>
            <a:r>
              <a:rPr lang="en-US" dirty="0"/>
              <a:t>Results comparison</a:t>
            </a:r>
          </a:p>
          <a:p>
            <a:r>
              <a:rPr lang="en-US" dirty="0"/>
              <a:t>Study of GFRP/concrete compromised bond</a:t>
            </a:r>
          </a:p>
          <a:p>
            <a:r>
              <a:rPr lang="en-US" dirty="0"/>
              <a:t>Conclusions</a:t>
            </a:r>
          </a:p>
          <a:p>
            <a:endParaRPr lang="en-US" dirty="0"/>
          </a:p>
        </p:txBody>
      </p:sp>
    </p:spTree>
    <p:extLst>
      <p:ext uri="{BB962C8B-B14F-4D97-AF65-F5344CB8AC3E}">
        <p14:creationId xmlns:p14="http://schemas.microsoft.com/office/powerpoint/2010/main" val="294012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5C9E40B-288F-4DEC-92C7-EA7F5040AFA3}" type="slidenum">
              <a:rPr lang="en-GB" altLang="pt-PT" sz="900">
                <a:solidFill>
                  <a:prstClr val="black">
                    <a:tint val="75000"/>
                  </a:prstClr>
                </a:solidFill>
                <a:latin typeface="Calibri" panose="020F0502020204030204"/>
                <a:ea typeface="MS PGothic" pitchFamily="34" charset="-128"/>
              </a:rPr>
              <a:pPr>
                <a:defRPr/>
              </a:pPr>
              <a:t>20</a:t>
            </a:fld>
            <a:endParaRPr lang="en-GB" altLang="pt-PT" sz="900" dirty="0">
              <a:solidFill>
                <a:prstClr val="black">
                  <a:tint val="75000"/>
                </a:prstClr>
              </a:solidFill>
              <a:latin typeface="Calibri" panose="020F0502020204030204"/>
              <a:ea typeface="MS PGothic" pitchFamily="34" charset="-128"/>
            </a:endParaRPr>
          </a:p>
        </p:txBody>
      </p:sp>
      <p:sp>
        <p:nvSpPr>
          <p:cNvPr id="10" name="Title 9"/>
          <p:cNvSpPr>
            <a:spLocks noGrp="1"/>
          </p:cNvSpPr>
          <p:nvPr>
            <p:ph type="title" idx="4294967295"/>
          </p:nvPr>
        </p:nvSpPr>
        <p:spPr>
          <a:xfrm>
            <a:off x="1524000" y="377826"/>
            <a:ext cx="7886700" cy="1325563"/>
          </a:xfrm>
        </p:spPr>
        <p:txBody>
          <a:bodyPr>
            <a:normAutofit/>
          </a:bodyPr>
          <a:lstStyle/>
          <a:p>
            <a:pPr>
              <a:defRPr/>
            </a:pPr>
            <a:r>
              <a:rPr lang="en-GB" sz="4000" b="1" dirty="0">
                <a:solidFill>
                  <a:schemeClr val="accent1">
                    <a:lumMod val="75000"/>
                  </a:schemeClr>
                </a:solidFill>
              </a:rPr>
              <a:t>Acknowledgements</a:t>
            </a:r>
          </a:p>
        </p:txBody>
      </p:sp>
      <p:sp>
        <p:nvSpPr>
          <p:cNvPr id="9" name="Content Placeholder 10"/>
          <p:cNvSpPr>
            <a:spLocks noGrp="1"/>
          </p:cNvSpPr>
          <p:nvPr>
            <p:ph sz="quarter" idx="4294967295"/>
          </p:nvPr>
        </p:nvSpPr>
        <p:spPr>
          <a:xfrm>
            <a:off x="1891030" y="1323976"/>
            <a:ext cx="6899275" cy="4537075"/>
          </a:xfrm>
        </p:spPr>
        <p:txBody>
          <a:bodyPr rtlCol="0">
            <a:noAutofit/>
          </a:bodyPr>
          <a:lstStyle/>
          <a:p>
            <a:pPr marL="0" indent="0">
              <a:lnSpc>
                <a:spcPct val="100000"/>
              </a:lnSpc>
              <a:buClr>
                <a:srgbClr val="DE9421"/>
              </a:buClr>
              <a:buNone/>
              <a:defRPr/>
            </a:pPr>
            <a:r>
              <a:rPr lang="en-US" dirty="0">
                <a:latin typeface="Times New Roman" panose="02020603050405020304" pitchFamily="18" charset="0"/>
                <a:cs typeface="Arial" panose="020B0604020202020204" pitchFamily="34" charset="0"/>
              </a:rPr>
              <a:t>The Natural Science and Engineering Research Council of Canada (NSERC), the Ontario </a:t>
            </a:r>
            <a:r>
              <a:rPr lang="en-US" dirty="0" err="1">
                <a:latin typeface="Times New Roman" panose="02020603050405020304" pitchFamily="18" charset="0"/>
                <a:cs typeface="Arial" panose="020B0604020202020204" pitchFamily="34" charset="0"/>
              </a:rPr>
              <a:t>Centres</a:t>
            </a:r>
            <a:r>
              <a:rPr lang="en-US" dirty="0">
                <a:latin typeface="Times New Roman" panose="02020603050405020304" pitchFamily="18" charset="0"/>
                <a:cs typeface="Arial" panose="020B0604020202020204" pitchFamily="34" charset="0"/>
              </a:rPr>
              <a:t> of Excellence, the Ministry of Transportation of Ontario, (MTO), for their financial support; and to Mr. Ed Ginzel his strong support to our research group.</a:t>
            </a:r>
          </a:p>
          <a:p>
            <a:pPr marL="0" indent="0">
              <a:lnSpc>
                <a:spcPct val="100000"/>
              </a:lnSpc>
              <a:buClr>
                <a:srgbClr val="DE9421"/>
              </a:buClr>
              <a:buNone/>
              <a:defRPr/>
            </a:pPr>
            <a:endParaRPr lang="en-US" dirty="0">
              <a:latin typeface="Times New Roman" panose="02020603050405020304" pitchFamily="18" charset="0"/>
              <a:cs typeface="Arial" panose="020B0604020202020204" pitchFamily="34" charset="0"/>
            </a:endParaRPr>
          </a:p>
          <a:p>
            <a:pPr marL="0" indent="0">
              <a:lnSpc>
                <a:spcPct val="100000"/>
              </a:lnSpc>
              <a:buClr>
                <a:srgbClr val="DE9421"/>
              </a:buClr>
              <a:buNone/>
              <a:defRPr/>
            </a:pPr>
            <a:endParaRPr lang="en-US" dirty="0">
              <a:latin typeface="Times New Roman" panose="02020603050405020304" pitchFamily="18" charset="0"/>
              <a:cs typeface="Arial" panose="020B0604020202020204" pitchFamily="34" charset="0"/>
            </a:endParaRPr>
          </a:p>
          <a:p>
            <a:pPr marL="0" indent="0">
              <a:lnSpc>
                <a:spcPct val="100000"/>
              </a:lnSpc>
              <a:buClr>
                <a:srgbClr val="DE9421"/>
              </a:buClr>
              <a:buNone/>
              <a:defRPr/>
            </a:pPr>
            <a:endParaRPr lang="en-US" sz="2400" dirty="0"/>
          </a:p>
          <a:p>
            <a:pPr marL="0" indent="0">
              <a:lnSpc>
                <a:spcPct val="100000"/>
              </a:lnSpc>
              <a:buClr>
                <a:srgbClr val="DE9421"/>
              </a:buClr>
              <a:buNone/>
              <a:defRPr/>
            </a:pPr>
            <a:endParaRPr lang="en-US" sz="2400" dirty="0"/>
          </a:p>
        </p:txBody>
      </p:sp>
      <p:pic>
        <p:nvPicPr>
          <p:cNvPr id="3" name="Picture 2"/>
          <p:cNvPicPr>
            <a:picLocks noChangeAspect="1"/>
          </p:cNvPicPr>
          <p:nvPr/>
        </p:nvPicPr>
        <p:blipFill>
          <a:blip r:embed="rId3"/>
          <a:stretch>
            <a:fillRect/>
          </a:stretch>
        </p:blipFill>
        <p:spPr>
          <a:xfrm>
            <a:off x="1891030" y="4671267"/>
            <a:ext cx="2013100" cy="862757"/>
          </a:xfrm>
          <a:prstGeom prst="rect">
            <a:avLst/>
          </a:prstGeom>
        </p:spPr>
      </p:pic>
    </p:spTree>
    <p:extLst>
      <p:ext uri="{BB962C8B-B14F-4D97-AF65-F5344CB8AC3E}">
        <p14:creationId xmlns:p14="http://schemas.microsoft.com/office/powerpoint/2010/main" val="317410278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A035-26BC-4E37-A81A-E76CC3EF29E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3AF0DC7-5F8C-40B9-A737-F421E118117D}"/>
              </a:ext>
            </a:extLst>
          </p:cNvPr>
          <p:cNvSpPr>
            <a:spLocks noGrp="1"/>
          </p:cNvSpPr>
          <p:nvPr>
            <p:ph idx="1"/>
          </p:nvPr>
        </p:nvSpPr>
        <p:spPr>
          <a:xfrm>
            <a:off x="838200" y="1825624"/>
            <a:ext cx="10515600" cy="4813967"/>
          </a:xfrm>
        </p:spPr>
        <p:txBody>
          <a:bodyPr>
            <a:normAutofit/>
          </a:bodyPr>
          <a:lstStyle/>
          <a:p>
            <a:pPr marL="0" indent="0">
              <a:buNone/>
            </a:pPr>
            <a:r>
              <a:rPr lang="en-CA" sz="2000" b="1" u="sng" dirty="0">
                <a:effectLst/>
                <a:latin typeface="Times New Roman" panose="02020603050405020304" pitchFamily="18" charset="0"/>
                <a:ea typeface="Calibri" panose="020F0502020204030204" pitchFamily="34" charset="0"/>
                <a:cs typeface="Arial" panose="020B0604020202020204" pitchFamily="34" charset="0"/>
              </a:rPr>
              <a:t>What are we trying to solve?</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Long-term durability of GFRP in concrete – unresolved issue. </a:t>
            </a:r>
          </a:p>
          <a:p>
            <a:r>
              <a:rPr lang="en-CA" sz="2000" dirty="0">
                <a:latin typeface="Times New Roman" panose="02020603050405020304" pitchFamily="18" charset="0"/>
                <a:cs typeface="Arial" panose="020B0604020202020204" pitchFamily="34" charset="0"/>
              </a:rPr>
              <a:t>Current solutions: tensile, flexure, and shear tests – destructive, high-capacity test frames required, lab required =&gt; </a:t>
            </a:r>
            <a:r>
              <a:rPr lang="en-CA" sz="2000" dirty="0" err="1">
                <a:effectLst/>
                <a:latin typeface="Times New Roman" panose="02020603050405020304" pitchFamily="18" charset="0"/>
                <a:ea typeface="Calibri" panose="020F0502020204030204" pitchFamily="34" charset="0"/>
                <a:cs typeface="Arial" panose="020B0604020202020204" pitchFamily="34" charset="0"/>
              </a:rPr>
              <a:t>nondestructive</a:t>
            </a:r>
            <a:r>
              <a:rPr lang="en-CA" sz="2000" dirty="0">
                <a:effectLst/>
                <a:latin typeface="Times New Roman" panose="02020603050405020304" pitchFamily="18" charset="0"/>
                <a:ea typeface="Calibri" panose="020F0502020204030204" pitchFamily="34" charset="0"/>
                <a:cs typeface="Arial" panose="020B0604020202020204" pitchFamily="34" charset="0"/>
              </a:rPr>
              <a:t> testing (NDT) methods</a:t>
            </a:r>
            <a:endParaRPr lang="en-CA" sz="2000" dirty="0">
              <a:latin typeface="Times New Roman" panose="02020603050405020304" pitchFamily="18" charset="0"/>
              <a:cs typeface="Arial" panose="020B0604020202020204" pitchFamily="34" charset="0"/>
            </a:endParaRPr>
          </a:p>
          <a:p>
            <a:r>
              <a:rPr lang="en-CA" sz="2000" dirty="0">
                <a:latin typeface="Times New Roman" panose="02020603050405020304" pitchFamily="18" charset="0"/>
                <a:cs typeface="Arial" panose="020B0604020202020204" pitchFamily="34" charset="0"/>
              </a:rPr>
              <a:t>Available NDT (corrosion of steel rebars): </a:t>
            </a:r>
          </a:p>
          <a:p>
            <a:pPr marL="857250" lvl="1"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visual inspection</a:t>
            </a:r>
          </a:p>
          <a:p>
            <a:pPr marL="857250" lvl="1"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electromechanical </a:t>
            </a:r>
            <a:endParaRPr lang="en-CA" sz="2000" dirty="0">
              <a:latin typeface="Times New Roman" panose="02020603050405020304" pitchFamily="18" charset="0"/>
              <a:ea typeface="Calibri" panose="020F0502020204030204" pitchFamily="34" charset="0"/>
              <a:cs typeface="Arial" panose="020B0604020202020204" pitchFamily="34" charset="0"/>
            </a:endParaRPr>
          </a:p>
          <a:p>
            <a:pPr marL="857250" lvl="1"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 electromagnetic (ground-penetrating radar, magnetic flux leakage, or passive magnetic inspection) </a:t>
            </a:r>
          </a:p>
          <a:p>
            <a:pPr marL="857250" lvl="1"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elastic wave methods (passive methods [acoustic emission] and active techniques: impact, echo, ultrasonic pulse velocity, and ultrasonic guided wave). </a:t>
            </a:r>
            <a:endParaRPr lang="en-CA" sz="2000" dirty="0">
              <a:latin typeface="Times New Roman" panose="02020603050405020304" pitchFamily="18" charset="0"/>
              <a:cs typeface="Arial" panose="020B0604020202020204" pitchFamily="34" charset="0"/>
            </a:endParaRPr>
          </a:p>
          <a:p>
            <a:r>
              <a:rPr lang="en-CA" sz="2000" b="1" dirty="0">
                <a:effectLst/>
                <a:latin typeface="Times New Roman" panose="02020603050405020304" pitchFamily="18" charset="0"/>
                <a:ea typeface="Calibri" panose="020F0502020204030204" pitchFamily="34" charset="0"/>
                <a:cs typeface="Arial" panose="020B0604020202020204" pitchFamily="34" charset="0"/>
              </a:rPr>
              <a:t>The GFRP bars are nonmagnetic =&gt; no or decreased applicability of the magnetic methods. </a:t>
            </a:r>
            <a:endParaRPr lang="en-US" sz="2000" b="1" dirty="0"/>
          </a:p>
        </p:txBody>
      </p:sp>
      <p:sp>
        <p:nvSpPr>
          <p:cNvPr id="8" name="Rectangle 7">
            <a:extLst>
              <a:ext uri="{FF2B5EF4-FFF2-40B4-BE49-F238E27FC236}">
                <a16:creationId xmlns:a16="http://schemas.microsoft.com/office/drawing/2014/main" id="{BBE8051A-1EA7-4663-9898-0FF54C8C0459}"/>
              </a:ext>
            </a:extLst>
          </p:cNvPr>
          <p:cNvSpPr/>
          <p:nvPr/>
        </p:nvSpPr>
        <p:spPr>
          <a:xfrm>
            <a:off x="2367902" y="5235595"/>
            <a:ext cx="5507513" cy="288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3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A035-26BC-4E37-A81A-E76CC3EF29E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3AF0DC7-5F8C-40B9-A737-F421E118117D}"/>
              </a:ext>
            </a:extLst>
          </p:cNvPr>
          <p:cNvSpPr>
            <a:spLocks noGrp="1"/>
          </p:cNvSpPr>
          <p:nvPr>
            <p:ph idx="1"/>
          </p:nvPr>
        </p:nvSpPr>
        <p:spPr/>
        <p:txBody>
          <a:bodyPr>
            <a:normAutofit/>
          </a:bodyPr>
          <a:lstStyle/>
          <a:p>
            <a:pPr marL="0" indent="0">
              <a:buNone/>
            </a:pPr>
            <a:r>
              <a:rPr lang="en-CA" sz="2000" b="1" u="sng" dirty="0">
                <a:effectLst/>
                <a:latin typeface="Times New Roman" panose="02020603050405020304" pitchFamily="18" charset="0"/>
                <a:ea typeface="Calibri" panose="020F0502020204030204" pitchFamily="34" charset="0"/>
                <a:cs typeface="Arial" panose="020B0604020202020204" pitchFamily="34" charset="0"/>
              </a:rPr>
              <a:t>Challenges</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Composite materials =&gt; anisotropy. </a:t>
            </a:r>
            <a:endParaRPr lang="en-CA" sz="2000" dirty="0">
              <a:latin typeface="Times New Roman" panose="02020603050405020304" pitchFamily="18" charset="0"/>
              <a:ea typeface="Calibri" panose="020F0502020204030204" pitchFamily="34" charset="0"/>
              <a:cs typeface="Arial" panose="020B0604020202020204" pitchFamily="34" charset="0"/>
            </a:endParaRPr>
          </a:p>
          <a:p>
            <a:r>
              <a:rPr lang="en-CA" sz="2000" dirty="0">
                <a:effectLst/>
                <a:latin typeface="Times New Roman" panose="02020603050405020304" pitchFamily="18" charset="0"/>
                <a:ea typeface="Calibri" panose="020F0502020204030204" pitchFamily="34" charset="0"/>
                <a:cs typeface="Arial" panose="020B0604020202020204" pitchFamily="34" charset="0"/>
              </a:rPr>
              <a:t>Fibre scattering + high attenuation of epoxy resins =&gt; frequency range (1-10 MHz)</a:t>
            </a:r>
          </a:p>
          <a:p>
            <a:r>
              <a:rPr lang="en-CA" sz="2000" dirty="0">
                <a:latin typeface="Times New Roman" panose="02020603050405020304" pitchFamily="18" charset="0"/>
                <a:cs typeface="Arial" panose="020B0604020202020204" pitchFamily="34" charset="0"/>
              </a:rPr>
              <a:t>GFRP bars: </a:t>
            </a:r>
            <a:r>
              <a:rPr lang="en-CA" sz="2000" dirty="0">
                <a:effectLst/>
                <a:latin typeface="Times New Roman" panose="02020603050405020304" pitchFamily="18" charset="0"/>
                <a:ea typeface="Calibri" panose="020F0502020204030204" pitchFamily="34" charset="0"/>
                <a:cs typeface="Arial" panose="020B0604020202020204" pitchFamily="34" charset="0"/>
              </a:rPr>
              <a:t>have unidirectional fibres composition </a:t>
            </a:r>
            <a:endParaRPr lang="en-CA" sz="2000" dirty="0">
              <a:latin typeface="Times New Roman" panose="02020603050405020304" pitchFamily="18" charset="0"/>
              <a:ea typeface="Calibri" panose="020F0502020204030204" pitchFamily="34" charset="0"/>
              <a:cs typeface="Arial" panose="020B0604020202020204" pitchFamily="34" charset="0"/>
            </a:endParaRPr>
          </a:p>
          <a:p>
            <a:r>
              <a:rPr lang="en-CA" sz="2000" dirty="0">
                <a:latin typeface="Times New Roman" panose="02020603050405020304" pitchFamily="18" charset="0"/>
                <a:ea typeface="Calibri" panose="020F0502020204030204" pitchFamily="34" charset="0"/>
                <a:cs typeface="Arial" panose="020B0604020202020204" pitchFamily="34" charset="0"/>
              </a:rPr>
              <a:t>I</a:t>
            </a:r>
            <a:r>
              <a:rPr lang="en-CA" sz="2000" dirty="0">
                <a:effectLst/>
                <a:latin typeface="Times New Roman" panose="02020603050405020304" pitchFamily="18" charset="0"/>
                <a:ea typeface="Calibri" panose="020F0502020204030204" pitchFamily="34" charset="0"/>
                <a:cs typeface="Arial" panose="020B0604020202020204" pitchFamily="34" charset="0"/>
              </a:rPr>
              <a:t>nternal reinforcement in concrete =&gt; properties in the longitudinal direction</a:t>
            </a:r>
          </a:p>
          <a:p>
            <a:pPr marL="0" indent="0">
              <a:buNone/>
            </a:pPr>
            <a:r>
              <a:rPr lang="en-CA" sz="2000" b="1" u="sng" dirty="0">
                <a:latin typeface="Times New Roman" panose="02020603050405020304" pitchFamily="18" charset="0"/>
                <a:ea typeface="Calibri" panose="020F0502020204030204" pitchFamily="34" charset="0"/>
                <a:cs typeface="Arial" panose="020B0604020202020204" pitchFamily="34" charset="0"/>
              </a:rPr>
              <a:t>The gap</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Amplitude-based techniques were not applied to GFRP bars</a:t>
            </a:r>
          </a:p>
          <a:p>
            <a:r>
              <a:rPr lang="en-CA" sz="2000" dirty="0">
                <a:effectLst/>
                <a:latin typeface="Times New Roman" panose="02020603050405020304" pitchFamily="18" charset="0"/>
                <a:ea typeface="Calibri" panose="020F0502020204030204" pitchFamily="34" charset="0"/>
                <a:cs typeface="Arial" panose="020B0604020202020204" pitchFamily="34" charset="0"/>
              </a:rPr>
              <a:t>Shear test vs ultrasonic testing (UT) for GFRP bars at different deterioration levels = ?</a:t>
            </a:r>
            <a:endParaRPr lang="en-CA" sz="2000" dirty="0">
              <a:latin typeface="Times New Roman" panose="02020603050405020304" pitchFamily="18" charset="0"/>
              <a:ea typeface="Calibri" panose="020F0502020204030204" pitchFamily="34" charset="0"/>
              <a:cs typeface="Arial" panose="020B0604020202020204" pitchFamily="34" charset="0"/>
            </a:endParaRPr>
          </a:p>
          <a:p>
            <a:r>
              <a:rPr lang="en-CA" sz="2000" dirty="0">
                <a:effectLst/>
                <a:latin typeface="Times New Roman" panose="02020603050405020304" pitchFamily="18" charset="0"/>
                <a:ea typeface="Calibri" panose="020F0502020204030204" pitchFamily="34" charset="0"/>
                <a:cs typeface="Arial" panose="020B0604020202020204" pitchFamily="34" charset="0"/>
              </a:rPr>
              <a:t>Bar diameter and frequency effects on the ultrasonic features (below 150 kHz) = ?</a:t>
            </a:r>
            <a:endParaRPr lang="en-US" sz="2000" dirty="0"/>
          </a:p>
        </p:txBody>
      </p:sp>
      <p:grpSp>
        <p:nvGrpSpPr>
          <p:cNvPr id="9" name="Group 8">
            <a:extLst>
              <a:ext uri="{FF2B5EF4-FFF2-40B4-BE49-F238E27FC236}">
                <a16:creationId xmlns:a16="http://schemas.microsoft.com/office/drawing/2014/main" id="{567D0576-73EB-45BE-881E-42A93F84F762}"/>
              </a:ext>
            </a:extLst>
          </p:cNvPr>
          <p:cNvGrpSpPr/>
          <p:nvPr/>
        </p:nvGrpSpPr>
        <p:grpSpPr>
          <a:xfrm>
            <a:off x="6622120" y="2585946"/>
            <a:ext cx="2991639" cy="396213"/>
            <a:chOff x="6096000" y="2571750"/>
            <a:chExt cx="2847975" cy="361950"/>
          </a:xfrm>
        </p:grpSpPr>
        <p:sp>
          <p:nvSpPr>
            <p:cNvPr id="4" name="Rectangle 3">
              <a:extLst>
                <a:ext uri="{FF2B5EF4-FFF2-40B4-BE49-F238E27FC236}">
                  <a16:creationId xmlns:a16="http://schemas.microsoft.com/office/drawing/2014/main" id="{04757A71-AB40-4A02-82A1-1CB4D1E54A2C}"/>
                </a:ext>
              </a:extLst>
            </p:cNvPr>
            <p:cNvSpPr/>
            <p:nvPr/>
          </p:nvSpPr>
          <p:spPr>
            <a:xfrm>
              <a:off x="6096000" y="2571750"/>
              <a:ext cx="2847975"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84A7F45-A7C2-45B4-882B-59FF84BA4977}"/>
                </a:ext>
              </a:extLst>
            </p:cNvPr>
            <p:cNvCxnSpPr/>
            <p:nvPr/>
          </p:nvCxnSpPr>
          <p:spPr>
            <a:xfrm flipV="1">
              <a:off x="6096000" y="2571750"/>
              <a:ext cx="2847975" cy="361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F2DA6C2-B86A-4DAD-8993-84A199A92FE5}"/>
                </a:ext>
              </a:extLst>
            </p:cNvPr>
            <p:cNvCxnSpPr/>
            <p:nvPr/>
          </p:nvCxnSpPr>
          <p:spPr>
            <a:xfrm>
              <a:off x="6096000" y="2571750"/>
              <a:ext cx="2847975" cy="361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70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AB8F-289D-4590-B7C0-9BE899AB030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5" name="TextBox 4">
            <a:extLst>
              <a:ext uri="{FF2B5EF4-FFF2-40B4-BE49-F238E27FC236}">
                <a16:creationId xmlns:a16="http://schemas.microsoft.com/office/drawing/2014/main" id="{B5851887-EE38-485A-8E4E-AFF9E4FC6BBA}"/>
              </a:ext>
            </a:extLst>
          </p:cNvPr>
          <p:cNvSpPr txBox="1"/>
          <p:nvPr/>
        </p:nvSpPr>
        <p:spPr>
          <a:xfrm>
            <a:off x="291895" y="2705279"/>
            <a:ext cx="6091084" cy="2862322"/>
          </a:xfrm>
          <a:prstGeom prst="rect">
            <a:avLst/>
          </a:prstGeom>
          <a:noFill/>
        </p:spPr>
        <p:txBody>
          <a:bodyPr wrap="square">
            <a:spAutoFit/>
          </a:bodyPr>
          <a:lstStyle/>
          <a:p>
            <a:r>
              <a:rPr lang="en-CA" sz="2000" dirty="0">
                <a:effectLst/>
                <a:latin typeface="Times New Roman" panose="02020603050405020304" pitchFamily="18" charset="0"/>
                <a:ea typeface="Calibri" panose="020F0502020204030204" pitchFamily="34" charset="0"/>
                <a:cs typeface="Arial" panose="020B0604020202020204" pitchFamily="34" charset="0"/>
              </a:rPr>
              <a:t>Five activities: </a:t>
            </a:r>
          </a:p>
          <a:p>
            <a:pPr marL="400050"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GFRP bars conditioning (i.e. accelerated ageing test in alkaline solution)</a:t>
            </a:r>
          </a:p>
          <a:p>
            <a:pPr marL="400050"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ultrasonic evaluation</a:t>
            </a:r>
          </a:p>
          <a:p>
            <a:pPr marL="400050"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reference intrusive test (i.e. shear test)</a:t>
            </a:r>
          </a:p>
          <a:p>
            <a:pPr marL="400050"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numerical modelling of wave propagation in GFRP bars and damage progression </a:t>
            </a:r>
          </a:p>
          <a:p>
            <a:pPr marL="400050" indent="-400050">
              <a:buAutoNum type="romanLcParenBoth"/>
            </a:pPr>
            <a:r>
              <a:rPr lang="en-CA" sz="2000" dirty="0">
                <a:effectLst/>
                <a:latin typeface="Times New Roman" panose="02020603050405020304" pitchFamily="18" charset="0"/>
                <a:ea typeface="Calibri" panose="020F0502020204030204" pitchFamily="34" charset="0"/>
                <a:cs typeface="Arial" panose="020B0604020202020204" pitchFamily="34" charset="0"/>
              </a:rPr>
              <a:t>Application: detection of concrete/GFRP rebar bond loss</a:t>
            </a:r>
            <a:endParaRPr lang="en-US" sz="2000" dirty="0"/>
          </a:p>
        </p:txBody>
      </p:sp>
      <p:sp>
        <p:nvSpPr>
          <p:cNvPr id="7" name="TextBox 6">
            <a:extLst>
              <a:ext uri="{FF2B5EF4-FFF2-40B4-BE49-F238E27FC236}">
                <a16:creationId xmlns:a16="http://schemas.microsoft.com/office/drawing/2014/main" id="{8ED303D7-7B38-48A4-9106-11504E1E3E6B}"/>
              </a:ext>
            </a:extLst>
          </p:cNvPr>
          <p:cNvSpPr txBox="1"/>
          <p:nvPr/>
        </p:nvSpPr>
        <p:spPr>
          <a:xfrm>
            <a:off x="6566105" y="1290399"/>
            <a:ext cx="5535254" cy="4555093"/>
          </a:xfrm>
          <a:prstGeom prst="rect">
            <a:avLst/>
          </a:prstGeom>
          <a:noFill/>
        </p:spPr>
        <p:txBody>
          <a:bodyPr wrap="square">
            <a:spAutoFit/>
          </a:bodyPr>
          <a:lstStyle/>
          <a:p>
            <a:pPr>
              <a:spcAft>
                <a:spcPts val="600"/>
              </a:spcAft>
            </a:pPr>
            <a:r>
              <a:rPr lang="en-CA" sz="2000" b="1" u="sng" dirty="0">
                <a:effectLst/>
                <a:latin typeface="Times New Roman" panose="02020603050405020304" pitchFamily="18" charset="0"/>
                <a:ea typeface="Times New Roman" panose="02020603050405020304" pitchFamily="18" charset="0"/>
                <a:cs typeface="Arial" panose="020B0604020202020204" pitchFamily="34" charset="0"/>
              </a:rPr>
              <a:t>SPECIMENS</a:t>
            </a:r>
          </a:p>
          <a:p>
            <a:pPr>
              <a:spcAft>
                <a:spcPts val="600"/>
              </a:spcAft>
            </a:pPr>
            <a:endParaRPr lang="en-CA" sz="2000" b="1" u="sng" dirty="0">
              <a:latin typeface="Times New Roman" panose="02020603050405020304" pitchFamily="18" charset="0"/>
              <a:ea typeface="Times New Roman" panose="02020603050405020304" pitchFamily="18" charset="0"/>
              <a:cs typeface="Arial" panose="020B0604020202020204" pitchFamily="34" charset="0"/>
            </a:endParaRPr>
          </a:p>
          <a:p>
            <a:pPr marL="285750" indent="-285750">
              <a:spcAft>
                <a:spcPts val="1200"/>
              </a:spcAft>
              <a:buFont typeface="Arial" panose="020B0604020202020204" pitchFamily="34" charset="0"/>
              <a:buChar char="•"/>
            </a:pPr>
            <a:r>
              <a:rPr lang="en-CA" sz="2000" dirty="0">
                <a:effectLst/>
                <a:latin typeface="Times New Roman" panose="02020603050405020304" pitchFamily="18" charset="0"/>
                <a:ea typeface="Times New Roman" panose="02020603050405020304" pitchFamily="18" charset="0"/>
                <a:cs typeface="Arial" panose="020B0604020202020204" pitchFamily="34" charset="0"/>
              </a:rPr>
              <a:t>336 bars per </a:t>
            </a:r>
            <a:r>
              <a:rPr lang="en-CA" sz="2000" dirty="0">
                <a:latin typeface="Times New Roman" panose="02020603050405020304" pitchFamily="18" charset="0"/>
                <a:ea typeface="Times New Roman" panose="02020603050405020304" pitchFamily="18" charset="0"/>
                <a:cs typeface="Arial" panose="020B0604020202020204" pitchFamily="34" charset="0"/>
              </a:rPr>
              <a:t>diameter (D13, D16, D20, and D25) </a:t>
            </a:r>
            <a:r>
              <a:rPr lang="en-CA" sz="2000" dirty="0">
                <a:effectLst/>
                <a:latin typeface="Times New Roman" panose="02020603050405020304" pitchFamily="18" charset="0"/>
                <a:ea typeface="Times New Roman" panose="02020603050405020304" pitchFamily="18" charset="0"/>
                <a:cs typeface="Arial" panose="020B0604020202020204" pitchFamily="34" charset="0"/>
              </a:rPr>
              <a:t>are used. </a:t>
            </a:r>
          </a:p>
          <a:p>
            <a:pPr marL="285750" indent="-285750">
              <a:spcAft>
                <a:spcPts val="1200"/>
              </a:spcAft>
              <a:buFont typeface="Arial" panose="020B0604020202020204" pitchFamily="34" charset="0"/>
              <a:buChar char="•"/>
            </a:pPr>
            <a:r>
              <a:rPr lang="en-CA" sz="2000" dirty="0">
                <a:effectLst/>
                <a:latin typeface="Times New Roman" panose="02020603050405020304" pitchFamily="18" charset="0"/>
                <a:ea typeface="Times New Roman" panose="02020603050405020304" pitchFamily="18" charset="0"/>
                <a:cs typeface="Arial" panose="020B0604020202020204" pitchFamily="34" charset="0"/>
              </a:rPr>
              <a:t>The alkaline immersion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pH of 12.6-13 @ 60°C). </a:t>
            </a:r>
            <a:endParaRPr lang="en-CA" sz="20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spcAft>
                <a:spcPts val="1200"/>
              </a:spcAft>
              <a:buFont typeface="Arial" panose="020B0604020202020204" pitchFamily="34" charset="0"/>
              <a:buChar char="•"/>
            </a:pPr>
            <a:r>
              <a:rPr lang="en-CA" sz="2000" dirty="0">
                <a:effectLst/>
                <a:latin typeface="Times New Roman" panose="02020603050405020304" pitchFamily="18" charset="0"/>
                <a:ea typeface="Times New Roman" panose="02020603050405020304" pitchFamily="18" charset="0"/>
                <a:cs typeface="Arial" panose="020B0604020202020204" pitchFamily="34" charset="0"/>
              </a:rPr>
              <a:t>Equivalent of the environment that bars would experience in concrete</a:t>
            </a:r>
          </a:p>
          <a:p>
            <a:pPr marL="285750" indent="-285750">
              <a:spcAft>
                <a:spcPts val="1200"/>
              </a:spcAft>
              <a:buFont typeface="Arial" panose="020B0604020202020204" pitchFamily="34" charset="0"/>
              <a:buChar char="•"/>
            </a:pPr>
            <a:r>
              <a:rPr lang="en-CA" sz="2000" dirty="0">
                <a:effectLst/>
                <a:latin typeface="Times New Roman" panose="02020603050405020304" pitchFamily="18" charset="0"/>
                <a:ea typeface="Times New Roman" panose="02020603050405020304" pitchFamily="18" charset="0"/>
                <a:cs typeface="Arial" panose="020B0604020202020204" pitchFamily="34" charset="0"/>
              </a:rPr>
              <a:t>Bars are kept in the solution for up to 6 months. Every month (i.e. 28 days), </a:t>
            </a:r>
          </a:p>
          <a:p>
            <a:pPr marL="285750" indent="-285750">
              <a:spcAft>
                <a:spcPts val="1200"/>
              </a:spcAft>
              <a:buFont typeface="Arial" panose="020B0604020202020204" pitchFamily="34" charset="0"/>
              <a:buChar char="•"/>
            </a:pPr>
            <a:r>
              <a:rPr lang="en-CA" sz="2000" dirty="0">
                <a:effectLst/>
                <a:latin typeface="Times New Roman" panose="02020603050405020304" pitchFamily="18" charset="0"/>
                <a:ea typeface="Times New Roman" panose="02020603050405020304" pitchFamily="18" charset="0"/>
                <a:cs typeface="Arial" panose="020B0604020202020204" pitchFamily="34" charset="0"/>
              </a:rPr>
              <a:t>Set of 12 short specimens (per D) is obtained per diameter. Six specimens =&gt; shear test, and the remaining six bars =&gt; Ultrasonic Test</a:t>
            </a:r>
            <a:endParaRPr lang="en-US" sz="2000" dirty="0"/>
          </a:p>
        </p:txBody>
      </p:sp>
      <p:sp>
        <p:nvSpPr>
          <p:cNvPr id="9" name="TextBox 8">
            <a:extLst>
              <a:ext uri="{FF2B5EF4-FFF2-40B4-BE49-F238E27FC236}">
                <a16:creationId xmlns:a16="http://schemas.microsoft.com/office/drawing/2014/main" id="{1B5D66A4-C40D-4540-B692-E4AC3D63BAEC}"/>
              </a:ext>
            </a:extLst>
          </p:cNvPr>
          <p:cNvSpPr txBox="1"/>
          <p:nvPr/>
        </p:nvSpPr>
        <p:spPr>
          <a:xfrm>
            <a:off x="291894" y="1551166"/>
            <a:ext cx="5727905" cy="1015663"/>
          </a:xfrm>
          <a:prstGeom prst="rect">
            <a:avLst/>
          </a:prstGeom>
          <a:noFill/>
        </p:spPr>
        <p:txBody>
          <a:bodyPr wrap="square">
            <a:spAutoFit/>
          </a:bodyPr>
          <a:lstStyle/>
          <a:p>
            <a:r>
              <a:rPr lang="en-CA" sz="2000" b="1" dirty="0">
                <a:effectLst/>
                <a:latin typeface="Times New Roman" panose="02020603050405020304" pitchFamily="18" charset="0"/>
                <a:ea typeface="Calibri" panose="020F0502020204030204" pitchFamily="34" charset="0"/>
                <a:cs typeface="Arial" panose="020B0604020202020204" pitchFamily="34" charset="0"/>
              </a:rPr>
              <a:t>Pilot study </a:t>
            </a:r>
            <a:r>
              <a:rPr lang="en-CA" sz="2000" dirty="0">
                <a:effectLst/>
                <a:latin typeface="Times New Roman" panose="02020603050405020304" pitchFamily="18" charset="0"/>
                <a:ea typeface="Calibri" panose="020F0502020204030204" pitchFamily="34" charset="0"/>
                <a:cs typeface="Arial" panose="020B0604020202020204" pitchFamily="34" charset="0"/>
              </a:rPr>
              <a:t>of damage evaluation in </a:t>
            </a:r>
            <a:r>
              <a:rPr lang="en-CA" sz="2000" b="1" u="sng" dirty="0">
                <a:effectLst/>
                <a:latin typeface="Times New Roman" panose="02020603050405020304" pitchFamily="18" charset="0"/>
                <a:ea typeface="Calibri" panose="020F0502020204030204" pitchFamily="34" charset="0"/>
                <a:cs typeface="Arial" panose="020B0604020202020204" pitchFamily="34" charset="0"/>
              </a:rPr>
              <a:t>bare </a:t>
            </a:r>
            <a:r>
              <a:rPr lang="en-CA" sz="2000" dirty="0">
                <a:effectLst/>
                <a:latin typeface="Times New Roman" panose="02020603050405020304" pitchFamily="18" charset="0"/>
                <a:ea typeface="Calibri" panose="020F0502020204030204" pitchFamily="34" charset="0"/>
                <a:cs typeface="Arial" panose="020B0604020202020204" pitchFamily="34" charset="0"/>
              </a:rPr>
              <a:t>GFRP bars. </a:t>
            </a:r>
          </a:p>
          <a:p>
            <a:r>
              <a:rPr lang="en-CA" sz="2000" dirty="0">
                <a:latin typeface="Times New Roman" panose="02020603050405020304" pitchFamily="18" charset="0"/>
                <a:ea typeface="Calibri" panose="020F0502020204030204" pitchFamily="34" charset="0"/>
                <a:cs typeface="Arial" panose="020B0604020202020204" pitchFamily="34" charset="0"/>
              </a:rPr>
              <a:t>P</a:t>
            </a:r>
            <a:r>
              <a:rPr lang="en-CA" sz="2000" dirty="0">
                <a:effectLst/>
                <a:latin typeface="Times New Roman" panose="02020603050405020304" pitchFamily="18" charset="0"/>
                <a:ea typeface="Calibri" panose="020F0502020204030204" pitchFamily="34" charset="0"/>
                <a:cs typeface="Arial" panose="020B0604020202020204" pitchFamily="34" charset="0"/>
              </a:rPr>
              <a:t>rerequisite step before evaluating bars embedded in concrete member. </a:t>
            </a:r>
            <a:endParaRPr lang="en-US" sz="2000" dirty="0"/>
          </a:p>
        </p:txBody>
      </p:sp>
    </p:spTree>
    <p:extLst>
      <p:ext uri="{BB962C8B-B14F-4D97-AF65-F5344CB8AC3E}">
        <p14:creationId xmlns:p14="http://schemas.microsoft.com/office/powerpoint/2010/main" val="14909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4A54-576F-4BB0-B5CF-82930118717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3DCB07F-0F77-49BE-A926-BBFB3F37EB9F}"/>
              </a:ext>
            </a:extLst>
          </p:cNvPr>
          <p:cNvSpPr>
            <a:spLocks noGrp="1"/>
          </p:cNvSpPr>
          <p:nvPr>
            <p:ph idx="1"/>
          </p:nvPr>
        </p:nvSpPr>
        <p:spPr>
          <a:xfrm>
            <a:off x="838200" y="1438578"/>
            <a:ext cx="4162425" cy="4738385"/>
          </a:xfrm>
        </p:spPr>
        <p:txBody>
          <a:bodyPr/>
          <a:lstStyle/>
          <a:p>
            <a:pPr marL="0" indent="0">
              <a:buNone/>
            </a:pPr>
            <a:r>
              <a:rPr lang="en-CA" sz="2400" b="1" dirty="0">
                <a:effectLst/>
                <a:latin typeface="Times New Roman" panose="02020603050405020304" pitchFamily="18" charset="0"/>
                <a:ea typeface="Calibri" panose="020F0502020204030204" pitchFamily="34" charset="0"/>
                <a:cs typeface="Arial" panose="020B0604020202020204" pitchFamily="34" charset="0"/>
              </a:rPr>
              <a:t>Wave propagation in a solid cylinder</a:t>
            </a:r>
          </a:p>
          <a:p>
            <a:pPr marL="0" indent="0">
              <a:buNone/>
            </a:pPr>
            <a:r>
              <a:rPr lang="en-CA" sz="1800" dirty="0">
                <a:latin typeface="Times New Roman" panose="02020603050405020304" pitchFamily="18" charset="0"/>
                <a:cs typeface="Arial" panose="020B0604020202020204" pitchFamily="34" charset="0"/>
              </a:rPr>
              <a:t>(</a:t>
            </a:r>
            <a:r>
              <a:rPr lang="en-CA" sz="1800" dirty="0" err="1">
                <a:effectLst/>
                <a:latin typeface="Times New Roman" panose="02020603050405020304" pitchFamily="18" charset="0"/>
                <a:ea typeface="Calibri" panose="020F0502020204030204" pitchFamily="34" charset="0"/>
                <a:cs typeface="Arial" panose="020B0604020202020204" pitchFamily="34" charset="0"/>
              </a:rPr>
              <a:t>Pochhammer-Chree</a:t>
            </a:r>
            <a:r>
              <a:rPr lang="en-CA" sz="1800" dirty="0">
                <a:effectLst/>
                <a:latin typeface="Times New Roman" panose="02020603050405020304" pitchFamily="18" charset="0"/>
                <a:ea typeface="Calibri" panose="020F0502020204030204" pitchFamily="34" charset="0"/>
                <a:cs typeface="Arial" panose="020B0604020202020204" pitchFamily="34" charset="0"/>
              </a:rPr>
              <a:t> </a:t>
            </a:r>
            <a:r>
              <a:rPr lang="en-CA" sz="1800" dirty="0">
                <a:latin typeface="Times New Roman" panose="02020603050405020304" pitchFamily="18" charset="0"/>
                <a:ea typeface="Calibri" panose="020F0502020204030204" pitchFamily="34" charset="0"/>
                <a:cs typeface="Arial" panose="020B0604020202020204" pitchFamily="34" charset="0"/>
              </a:rPr>
              <a:t>theory: </a:t>
            </a:r>
            <a:r>
              <a:rPr lang="en-CA" sz="1800" dirty="0">
                <a:effectLst/>
                <a:latin typeface="Times New Roman" panose="02020603050405020304" pitchFamily="18" charset="0"/>
                <a:ea typeface="Calibri" panose="020F0502020204030204" pitchFamily="34" charset="0"/>
                <a:cs typeface="Arial" panose="020B0604020202020204" pitchFamily="34" charset="0"/>
              </a:rPr>
              <a:t>infinite homogeneous, isotropic cylinder of uniform cross-section</a:t>
            </a:r>
            <a:r>
              <a:rPr lang="en-CA" sz="1800" dirty="0">
                <a:latin typeface="Times New Roman" panose="02020603050405020304" pitchFamily="18" charset="0"/>
                <a:ea typeface="Calibri" panose="020F0502020204030204" pitchFamily="34" charset="0"/>
                <a:cs typeface="Arial" panose="020B0604020202020204" pitchFamily="34" charset="0"/>
              </a:rPr>
              <a:t>)</a:t>
            </a:r>
            <a:endParaRPr lang="en-US" dirty="0"/>
          </a:p>
        </p:txBody>
      </p:sp>
      <p:pic>
        <p:nvPicPr>
          <p:cNvPr id="5" name="Picture 4">
            <a:extLst>
              <a:ext uri="{FF2B5EF4-FFF2-40B4-BE49-F238E27FC236}">
                <a16:creationId xmlns:a16="http://schemas.microsoft.com/office/drawing/2014/main" id="{F98A7434-A89B-49C6-BF98-FE3B388D06BE}"/>
              </a:ext>
            </a:extLst>
          </p:cNvPr>
          <p:cNvPicPr>
            <a:picLocks noChangeAspect="1"/>
          </p:cNvPicPr>
          <p:nvPr/>
        </p:nvPicPr>
        <p:blipFill>
          <a:blip r:embed="rId2"/>
          <a:stretch>
            <a:fillRect/>
          </a:stretch>
        </p:blipFill>
        <p:spPr>
          <a:xfrm>
            <a:off x="304800" y="3027030"/>
            <a:ext cx="4257675" cy="3338583"/>
          </a:xfrm>
          <a:prstGeom prst="rect">
            <a:avLst/>
          </a:prstGeom>
        </p:spPr>
      </p:pic>
      <p:sp>
        <p:nvSpPr>
          <p:cNvPr id="6" name="Content Placeholder 2">
            <a:extLst>
              <a:ext uri="{FF2B5EF4-FFF2-40B4-BE49-F238E27FC236}">
                <a16:creationId xmlns:a16="http://schemas.microsoft.com/office/drawing/2014/main" id="{A22A1544-B110-4BA6-BAC8-A7DCCA6BBC21}"/>
              </a:ext>
            </a:extLst>
          </p:cNvPr>
          <p:cNvSpPr txBox="1">
            <a:spLocks/>
          </p:cNvSpPr>
          <p:nvPr/>
        </p:nvSpPr>
        <p:spPr>
          <a:xfrm>
            <a:off x="6096000" y="1438578"/>
            <a:ext cx="5067300" cy="4738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dirty="0">
                <a:latin typeface="Times New Roman" panose="02020603050405020304" pitchFamily="18" charset="0"/>
                <a:ea typeface="Calibri" panose="020F0502020204030204" pitchFamily="34" charset="0"/>
                <a:cs typeface="Arial" panose="020B0604020202020204" pitchFamily="34" charset="0"/>
              </a:rPr>
              <a:t>Alkaline ingress model: </a:t>
            </a:r>
            <a:r>
              <a:rPr lang="en-CA" sz="2400" b="1" dirty="0" err="1">
                <a:effectLst/>
                <a:latin typeface="Times New Roman" panose="02020603050405020304" pitchFamily="18" charset="0"/>
                <a:ea typeface="Calibri" panose="020F0502020204030204" pitchFamily="34" charset="0"/>
                <a:cs typeface="Arial" panose="020B0604020202020204" pitchFamily="34" charset="0"/>
              </a:rPr>
              <a:t>Katsuki</a:t>
            </a:r>
            <a:r>
              <a:rPr lang="en-CA" sz="2400" b="1" dirty="0">
                <a:effectLst/>
                <a:latin typeface="Times New Roman" panose="02020603050405020304" pitchFamily="18" charset="0"/>
                <a:ea typeface="Calibri" panose="020F0502020204030204" pitchFamily="34" charset="0"/>
                <a:cs typeface="Arial" panose="020B0604020202020204" pitchFamily="34" charset="0"/>
              </a:rPr>
              <a:t> and </a:t>
            </a:r>
            <a:r>
              <a:rPr lang="en-CA" sz="2400" b="1" dirty="0" err="1">
                <a:effectLst/>
                <a:latin typeface="Times New Roman" panose="02020603050405020304" pitchFamily="18" charset="0"/>
                <a:ea typeface="Calibri" panose="020F0502020204030204" pitchFamily="34" charset="0"/>
                <a:cs typeface="Arial" panose="020B0604020202020204" pitchFamily="34" charset="0"/>
              </a:rPr>
              <a:t>Uomoto</a:t>
            </a:r>
            <a:endParaRPr lang="en-CA" sz="2400" b="1" dirty="0">
              <a:effectLst/>
              <a:latin typeface="Times New Roman" panose="02020603050405020304" pitchFamily="18" charset="0"/>
              <a:ea typeface="Calibri" panose="020F0502020204030204" pitchFamily="34" charset="0"/>
              <a:cs typeface="Arial" panose="020B0604020202020204" pitchFamily="34" charset="0"/>
            </a:endParaRPr>
          </a:p>
          <a:p>
            <a:pPr marL="0" indent="0">
              <a:buNone/>
            </a:pPr>
            <a:r>
              <a:rPr lang="en-CA" sz="2000" dirty="0">
                <a:effectLst/>
                <a:latin typeface="Times New Roman" panose="02020603050405020304" pitchFamily="18" charset="0"/>
                <a:ea typeface="Calibri" panose="020F0502020204030204" pitchFamily="34" charset="0"/>
                <a:cs typeface="Arial" panose="020B0604020202020204" pitchFamily="34" charset="0"/>
              </a:rPr>
              <a:t>Failure strength can be estimated with the unaffected cross-sectional area of the GFRP bar:</a:t>
            </a:r>
          </a:p>
          <a:p>
            <a:pPr marL="0" indent="0">
              <a:buNone/>
            </a:pPr>
            <a:endParaRPr lang="en-CA" sz="1800" dirty="0">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1071AE-573E-473F-BC33-839B33C617DA}"/>
                  </a:ext>
                </a:extLst>
              </p:cNvPr>
              <p:cNvSpPr txBox="1"/>
              <p:nvPr/>
            </p:nvSpPr>
            <p:spPr>
              <a:xfrm>
                <a:off x="5257800" y="3027030"/>
                <a:ext cx="6096000" cy="401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i="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𝐷𝑐𝑡</m:t>
                          </m:r>
                        </m:e>
                      </m:rad>
                    </m:oMath>
                  </m:oMathPara>
                </a14:m>
                <a:endParaRPr lang="en-US" dirty="0"/>
              </a:p>
            </p:txBody>
          </p:sp>
        </mc:Choice>
        <mc:Fallback xmlns="">
          <p:sp>
            <p:nvSpPr>
              <p:cNvPr id="8" name="TextBox 7">
                <a:extLst>
                  <a:ext uri="{FF2B5EF4-FFF2-40B4-BE49-F238E27FC236}">
                    <a16:creationId xmlns:a16="http://schemas.microsoft.com/office/drawing/2014/main" id="{A01071AE-573E-473F-BC33-839B33C617DA}"/>
                  </a:ext>
                </a:extLst>
              </p:cNvPr>
              <p:cNvSpPr txBox="1">
                <a:spLocks noRot="1" noChangeAspect="1" noMove="1" noResize="1" noEditPoints="1" noAdjustHandles="1" noChangeArrowheads="1" noChangeShapeType="1" noTextEdit="1"/>
              </p:cNvSpPr>
              <p:nvPr/>
            </p:nvSpPr>
            <p:spPr>
              <a:xfrm>
                <a:off x="5257800" y="3027030"/>
                <a:ext cx="6096000" cy="4019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160804E-9B40-4343-A5C2-FBE60FCB89E1}"/>
                  </a:ext>
                </a:extLst>
              </p:cNvPr>
              <p:cNvSpPr txBox="1"/>
              <p:nvPr/>
            </p:nvSpPr>
            <p:spPr>
              <a:xfrm>
                <a:off x="6029325" y="3747626"/>
                <a:ext cx="6096000" cy="1200329"/>
              </a:xfrm>
              <a:prstGeom prst="rect">
                <a:avLst/>
              </a:prstGeom>
              <a:noFill/>
            </p:spPr>
            <p:txBody>
              <a:bodyPr wrap="square">
                <a:spAutoFit/>
              </a:bodyPr>
              <a:lstStyle/>
              <a:p>
                <a14:m>
                  <m:oMath xmlns:m="http://schemas.openxmlformats.org/officeDocument/2006/math">
                    <m:r>
                      <a:rPr lang="en-CA" sz="1800" i="1">
                        <a:effectLst/>
                        <a:latin typeface="Cambria Math" panose="02040503050406030204" pitchFamily="18" charset="0"/>
                        <a:ea typeface="MS Mincho" panose="02020609040205080304" pitchFamily="49" charset="-128"/>
                        <a:cs typeface="Arial" panose="020B0604020202020204" pitchFamily="34" charset="0"/>
                      </a:rPr>
                      <m:t>𝑥</m:t>
                    </m:r>
                  </m:oMath>
                </a14:m>
                <a:r>
                  <a:rPr lang="en-CA" sz="1800" dirty="0">
                    <a:effectLst/>
                    <a:latin typeface="Times New Roman" panose="02020603050405020304" pitchFamily="18" charset="0"/>
                    <a:ea typeface="Times New Roman" panose="02020603050405020304" pitchFamily="18" charset="0"/>
                    <a:cs typeface="Arial" panose="020B0604020202020204" pitchFamily="34" charset="0"/>
                  </a:rPr>
                  <a:t> – penetration depth measured for the surface of the rod </a:t>
                </a:r>
              </a:p>
              <a:p>
                <a14:m>
                  <m:oMath xmlns:m="http://schemas.openxmlformats.org/officeDocument/2006/math">
                    <m:r>
                      <a:rPr lang="en-CA" sz="1800" i="1">
                        <a:effectLst/>
                        <a:latin typeface="Cambria Math" panose="02040503050406030204" pitchFamily="18" charset="0"/>
                        <a:ea typeface="MS Mincho" panose="02020609040205080304" pitchFamily="49" charset="-128"/>
                        <a:cs typeface="Arial" panose="020B0604020202020204" pitchFamily="34" charset="0"/>
                      </a:rPr>
                      <m:t>𝐷</m:t>
                    </m:r>
                  </m:oMath>
                </a14:m>
                <a:r>
                  <a:rPr lang="en-CA" sz="1800" dirty="0">
                    <a:effectLst/>
                    <a:latin typeface="Times New Roman" panose="02020603050405020304" pitchFamily="18" charset="0"/>
                    <a:ea typeface="Times New Roman" panose="02020603050405020304" pitchFamily="18" charset="0"/>
                    <a:cs typeface="Arial" panose="020B0604020202020204" pitchFamily="34" charset="0"/>
                  </a:rPr>
                  <a:t> – mass diffusion coefficient</a:t>
                </a:r>
              </a:p>
              <a:p>
                <a:r>
                  <a:rPr lang="en-CA" sz="1800" i="1" dirty="0">
                    <a:effectLst/>
                    <a:latin typeface="Times New Roman" panose="02020603050405020304" pitchFamily="18" charset="0"/>
                    <a:ea typeface="Times New Roman" panose="02020603050405020304" pitchFamily="18" charset="0"/>
                    <a:cs typeface="Arial" panose="020B0604020202020204" pitchFamily="34" charset="0"/>
                  </a:rPr>
                  <a:t>c</a:t>
                </a:r>
                <a:r>
                  <a:rPr lang="en-CA" sz="1800" dirty="0">
                    <a:effectLst/>
                    <a:latin typeface="Times New Roman" panose="02020603050405020304" pitchFamily="18" charset="0"/>
                    <a:ea typeface="Times New Roman" panose="02020603050405020304" pitchFamily="18" charset="0"/>
                    <a:cs typeface="Arial" panose="020B0604020202020204" pitchFamily="34" charset="0"/>
                  </a:rPr>
                  <a:t> – alkaline concentration</a:t>
                </a:r>
                <a:endParaRPr lang="en-CA" dirty="0">
                  <a:latin typeface="Times New Roman" panose="02020603050405020304" pitchFamily="18" charset="0"/>
                  <a:ea typeface="Times New Roman" panose="02020603050405020304" pitchFamily="18" charset="0"/>
                  <a:cs typeface="Arial" panose="020B0604020202020204" pitchFamily="34" charset="0"/>
                </a:endParaRPr>
              </a:p>
              <a:p>
                <a:r>
                  <a:rPr lang="en-CA" sz="1800" i="1" dirty="0">
                    <a:effectLst/>
                    <a:latin typeface="Times New Roman" panose="02020603050405020304" pitchFamily="18" charset="0"/>
                    <a:ea typeface="Times New Roman" panose="02020603050405020304" pitchFamily="18" charset="0"/>
                    <a:cs typeface="Arial" panose="020B0604020202020204" pitchFamily="34" charset="0"/>
                  </a:rPr>
                  <a:t>t</a:t>
                </a:r>
                <a:r>
                  <a:rPr lang="en-CA" sz="1800" dirty="0">
                    <a:effectLst/>
                    <a:latin typeface="Times New Roman" panose="02020603050405020304" pitchFamily="18" charset="0"/>
                    <a:ea typeface="Times New Roman" panose="02020603050405020304" pitchFamily="18" charset="0"/>
                    <a:cs typeface="Arial" panose="020B0604020202020204" pitchFamily="34" charset="0"/>
                  </a:rPr>
                  <a:t> – time</a:t>
                </a:r>
                <a:endParaRPr lang="en-US" dirty="0"/>
              </a:p>
            </p:txBody>
          </p:sp>
        </mc:Choice>
        <mc:Fallback xmlns="">
          <p:sp>
            <p:nvSpPr>
              <p:cNvPr id="10" name="TextBox 9">
                <a:extLst>
                  <a:ext uri="{FF2B5EF4-FFF2-40B4-BE49-F238E27FC236}">
                    <a16:creationId xmlns:a16="http://schemas.microsoft.com/office/drawing/2014/main" id="{1160804E-9B40-4343-A5C2-FBE60FCB89E1}"/>
                  </a:ext>
                </a:extLst>
              </p:cNvPr>
              <p:cNvSpPr txBox="1">
                <a:spLocks noRot="1" noChangeAspect="1" noMove="1" noResize="1" noEditPoints="1" noAdjustHandles="1" noChangeArrowheads="1" noChangeShapeType="1" noTextEdit="1"/>
              </p:cNvSpPr>
              <p:nvPr/>
            </p:nvSpPr>
            <p:spPr>
              <a:xfrm>
                <a:off x="6029325" y="3747626"/>
                <a:ext cx="6096000" cy="1200329"/>
              </a:xfrm>
              <a:prstGeom prst="rect">
                <a:avLst/>
              </a:prstGeom>
              <a:blipFill>
                <a:blip r:embed="rId4"/>
                <a:stretch>
                  <a:fillRect l="-800" t="-3046" b="-6599"/>
                </a:stretch>
              </a:blipFill>
            </p:spPr>
            <p:txBody>
              <a:bodyPr/>
              <a:lstStyle/>
              <a:p>
                <a:r>
                  <a:rPr lang="en-US">
                    <a:noFill/>
                  </a:rPr>
                  <a:t> </a:t>
                </a:r>
              </a:p>
            </p:txBody>
          </p:sp>
        </mc:Fallback>
      </mc:AlternateContent>
    </p:spTree>
    <p:extLst>
      <p:ext uri="{BB962C8B-B14F-4D97-AF65-F5344CB8AC3E}">
        <p14:creationId xmlns:p14="http://schemas.microsoft.com/office/powerpoint/2010/main" val="118419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dirty="0"/>
              <a:t>Ultrasonic (UT) Evaluations Setup</a:t>
            </a:r>
          </a:p>
        </p:txBody>
      </p:sp>
      <p:grpSp>
        <p:nvGrpSpPr>
          <p:cNvPr id="4" name="Group 3">
            <a:extLst>
              <a:ext uri="{FF2B5EF4-FFF2-40B4-BE49-F238E27FC236}">
                <a16:creationId xmlns:a16="http://schemas.microsoft.com/office/drawing/2014/main" id="{BEF0B26B-8676-49B7-8B46-3F0C3C990CCC}"/>
              </a:ext>
            </a:extLst>
          </p:cNvPr>
          <p:cNvGrpSpPr/>
          <p:nvPr/>
        </p:nvGrpSpPr>
        <p:grpSpPr>
          <a:xfrm>
            <a:off x="2606929" y="1518772"/>
            <a:ext cx="5541392" cy="5228442"/>
            <a:chOff x="290513" y="1453347"/>
            <a:chExt cx="5541392" cy="5228442"/>
          </a:xfrm>
        </p:grpSpPr>
        <p:pic>
          <p:nvPicPr>
            <p:cNvPr id="9" name="Picture 8">
              <a:extLst>
                <a:ext uri="{FF2B5EF4-FFF2-40B4-BE49-F238E27FC236}">
                  <a16:creationId xmlns:a16="http://schemas.microsoft.com/office/drawing/2014/main" id="{873DF675-DF28-4409-911F-40E3A4113DE8}"/>
                </a:ext>
              </a:extLst>
            </p:cNvPr>
            <p:cNvPicPr>
              <a:picLocks noChangeAspect="1"/>
            </p:cNvPicPr>
            <p:nvPr/>
          </p:nvPicPr>
          <p:blipFill rotWithShape="1">
            <a:blip r:embed="rId3"/>
            <a:srcRect r="36104"/>
            <a:stretch/>
          </p:blipFill>
          <p:spPr>
            <a:xfrm>
              <a:off x="290513" y="1453347"/>
              <a:ext cx="5541392" cy="5228442"/>
            </a:xfrm>
            <a:prstGeom prst="rect">
              <a:avLst/>
            </a:prstGeom>
          </p:spPr>
        </p:pic>
        <p:sp>
          <p:nvSpPr>
            <p:cNvPr id="19" name="TextBox 18">
              <a:extLst>
                <a:ext uri="{FF2B5EF4-FFF2-40B4-BE49-F238E27FC236}">
                  <a16:creationId xmlns:a16="http://schemas.microsoft.com/office/drawing/2014/main" id="{EA37D634-2AF5-4F8A-983A-2C3F6B565839}"/>
                </a:ext>
              </a:extLst>
            </p:cNvPr>
            <p:cNvSpPr txBox="1"/>
            <p:nvPr/>
          </p:nvSpPr>
          <p:spPr>
            <a:xfrm>
              <a:off x="2987278" y="2498725"/>
              <a:ext cx="907066" cy="276999"/>
            </a:xfrm>
            <a:prstGeom prst="rect">
              <a:avLst/>
            </a:prstGeom>
            <a:noFill/>
          </p:spPr>
          <p:txBody>
            <a:bodyPr wrap="square">
              <a:spAutoFit/>
            </a:bodyPr>
            <a:lstStyle/>
            <a:p>
              <a:r>
                <a:rPr lang="en-US" sz="1200" dirty="0"/>
                <a:t>± 125V</a:t>
              </a:r>
            </a:p>
          </p:txBody>
        </p:sp>
      </p:grpSp>
    </p:spTree>
    <p:extLst>
      <p:ext uri="{BB962C8B-B14F-4D97-AF65-F5344CB8AC3E}">
        <p14:creationId xmlns:p14="http://schemas.microsoft.com/office/powerpoint/2010/main" val="3422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dirty="0"/>
              <a:t>Results – UT evaluation</a:t>
            </a:r>
          </a:p>
        </p:txBody>
      </p:sp>
      <p:sp>
        <p:nvSpPr>
          <p:cNvPr id="3" name="Content Placeholder 2">
            <a:extLst>
              <a:ext uri="{FF2B5EF4-FFF2-40B4-BE49-F238E27FC236}">
                <a16:creationId xmlns:a16="http://schemas.microsoft.com/office/drawing/2014/main" id="{9C1FCDBF-B6D6-436A-BC20-D47CFEE2501C}"/>
              </a:ext>
            </a:extLst>
          </p:cNvPr>
          <p:cNvSpPr>
            <a:spLocks noGrp="1"/>
          </p:cNvSpPr>
          <p:nvPr>
            <p:ph idx="1"/>
          </p:nvPr>
        </p:nvSpPr>
        <p:spPr>
          <a:xfrm>
            <a:off x="838200" y="1690688"/>
            <a:ext cx="10515600" cy="4351338"/>
          </a:xfrm>
        </p:spPr>
        <p:txBody>
          <a:bodyPr/>
          <a:lstStyle/>
          <a:p>
            <a:r>
              <a:rPr lang="en-US" dirty="0"/>
              <a:t>UT characterization and why it’s important</a:t>
            </a:r>
          </a:p>
        </p:txBody>
      </p:sp>
      <p:pic>
        <p:nvPicPr>
          <p:cNvPr id="5" name="Picture 4">
            <a:extLst>
              <a:ext uri="{FF2B5EF4-FFF2-40B4-BE49-F238E27FC236}">
                <a16:creationId xmlns:a16="http://schemas.microsoft.com/office/drawing/2014/main" id="{22C313AA-074C-4D35-AD20-D4CC1DB864B8}"/>
              </a:ext>
            </a:extLst>
          </p:cNvPr>
          <p:cNvPicPr>
            <a:picLocks noChangeAspect="1"/>
          </p:cNvPicPr>
          <p:nvPr/>
        </p:nvPicPr>
        <p:blipFill>
          <a:blip r:embed="rId2"/>
          <a:stretch>
            <a:fillRect/>
          </a:stretch>
        </p:blipFill>
        <p:spPr>
          <a:xfrm>
            <a:off x="3877234" y="2249770"/>
            <a:ext cx="7978087" cy="4091656"/>
          </a:xfrm>
          <a:prstGeom prst="rect">
            <a:avLst/>
          </a:prstGeom>
        </p:spPr>
      </p:pic>
      <p:pic>
        <p:nvPicPr>
          <p:cNvPr id="6" name="Picture 5">
            <a:extLst>
              <a:ext uri="{FF2B5EF4-FFF2-40B4-BE49-F238E27FC236}">
                <a16:creationId xmlns:a16="http://schemas.microsoft.com/office/drawing/2014/main" id="{B6D385F0-F339-471A-BAB1-3D2B22D2326F}"/>
              </a:ext>
            </a:extLst>
          </p:cNvPr>
          <p:cNvPicPr>
            <a:picLocks noChangeAspect="1"/>
          </p:cNvPicPr>
          <p:nvPr/>
        </p:nvPicPr>
        <p:blipFill rotWithShape="1">
          <a:blip r:embed="rId3"/>
          <a:srcRect l="1063" t="2336" r="71425" b="2152"/>
          <a:stretch/>
        </p:blipFill>
        <p:spPr>
          <a:xfrm>
            <a:off x="959005" y="2367814"/>
            <a:ext cx="2596893" cy="3817495"/>
          </a:xfrm>
          <a:prstGeom prst="rect">
            <a:avLst/>
          </a:prstGeom>
          <a:ln w="9525">
            <a:solidFill>
              <a:schemeClr val="tx1"/>
            </a:solidFill>
          </a:ln>
        </p:spPr>
      </p:pic>
    </p:spTree>
    <p:extLst>
      <p:ext uri="{BB962C8B-B14F-4D97-AF65-F5344CB8AC3E}">
        <p14:creationId xmlns:p14="http://schemas.microsoft.com/office/powerpoint/2010/main" val="363130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7325-F412-4193-A7E0-5C7B1196EC4D}"/>
              </a:ext>
            </a:extLst>
          </p:cNvPr>
          <p:cNvSpPr>
            <a:spLocks noGrp="1"/>
          </p:cNvSpPr>
          <p:nvPr>
            <p:ph type="title"/>
          </p:nvPr>
        </p:nvSpPr>
        <p:spPr/>
        <p:txBody>
          <a:bodyPr/>
          <a:lstStyle/>
          <a:p>
            <a:r>
              <a:rPr lang="en-US" dirty="0"/>
              <a:t>Results – UT evaluation</a:t>
            </a:r>
          </a:p>
        </p:txBody>
      </p:sp>
      <p:sp>
        <p:nvSpPr>
          <p:cNvPr id="3" name="Content Placeholder 2">
            <a:extLst>
              <a:ext uri="{FF2B5EF4-FFF2-40B4-BE49-F238E27FC236}">
                <a16:creationId xmlns:a16="http://schemas.microsoft.com/office/drawing/2014/main" id="{9C1FCDBF-B6D6-436A-BC20-D47CFEE2501C}"/>
              </a:ext>
            </a:extLst>
          </p:cNvPr>
          <p:cNvSpPr>
            <a:spLocks noGrp="1"/>
          </p:cNvSpPr>
          <p:nvPr>
            <p:ph idx="1"/>
          </p:nvPr>
        </p:nvSpPr>
        <p:spPr>
          <a:xfrm>
            <a:off x="838200" y="1690688"/>
            <a:ext cx="10515600" cy="4351338"/>
          </a:xfrm>
        </p:spPr>
        <p:txBody>
          <a:bodyPr/>
          <a:lstStyle/>
          <a:p>
            <a:r>
              <a:rPr lang="en-US" dirty="0"/>
              <a:t>UT Evaluation</a:t>
            </a:r>
          </a:p>
        </p:txBody>
      </p:sp>
      <p:sp>
        <p:nvSpPr>
          <p:cNvPr id="10" name="TextBox 9">
            <a:extLst>
              <a:ext uri="{FF2B5EF4-FFF2-40B4-BE49-F238E27FC236}">
                <a16:creationId xmlns:a16="http://schemas.microsoft.com/office/drawing/2014/main" id="{415F405B-ECF7-4B4F-8182-563DD0BBFCAD}"/>
              </a:ext>
            </a:extLst>
          </p:cNvPr>
          <p:cNvSpPr txBox="1"/>
          <p:nvPr/>
        </p:nvSpPr>
        <p:spPr>
          <a:xfrm>
            <a:off x="1937702" y="5167312"/>
            <a:ext cx="8764171" cy="646331"/>
          </a:xfrm>
          <a:prstGeom prst="rect">
            <a:avLst/>
          </a:prstGeom>
          <a:noFill/>
        </p:spPr>
        <p:txBody>
          <a:bodyPr wrap="square">
            <a:spAutoFit/>
          </a:bodyPr>
          <a:lstStyle/>
          <a:p>
            <a:r>
              <a:rPr lang="en-CA" sz="1800" i="1" dirty="0">
                <a:effectLst/>
                <a:latin typeface="Times New Roman" panose="02020603050405020304" pitchFamily="18" charset="0"/>
                <a:ea typeface="Calibri" panose="020F0502020204030204" pitchFamily="34" charset="0"/>
                <a:cs typeface="Arial" panose="020B0604020202020204" pitchFamily="34" charset="0"/>
              </a:rPr>
              <a:t>Ultrasonic evaluation trends: (a) wave velocity trend-axial configuration, (b) wave velocity-transverse configuration, and (c) P-Peak attenuation trend-axial configuration</a:t>
            </a:r>
            <a:endParaRPr lang="en-US" i="1" dirty="0"/>
          </a:p>
        </p:txBody>
      </p:sp>
      <p:grpSp>
        <p:nvGrpSpPr>
          <p:cNvPr id="15" name="Group 14">
            <a:extLst>
              <a:ext uri="{FF2B5EF4-FFF2-40B4-BE49-F238E27FC236}">
                <a16:creationId xmlns:a16="http://schemas.microsoft.com/office/drawing/2014/main" id="{A2E664CD-D36D-4563-BDF5-09907FB76D5A}"/>
              </a:ext>
            </a:extLst>
          </p:cNvPr>
          <p:cNvGrpSpPr/>
          <p:nvPr/>
        </p:nvGrpSpPr>
        <p:grpSpPr>
          <a:xfrm>
            <a:off x="1162050" y="2456210"/>
            <a:ext cx="9867900" cy="2771775"/>
            <a:chOff x="838200" y="2395537"/>
            <a:chExt cx="9867900" cy="2771775"/>
          </a:xfrm>
        </p:grpSpPr>
        <p:pic>
          <p:nvPicPr>
            <p:cNvPr id="5" name="Picture 4">
              <a:extLst>
                <a:ext uri="{FF2B5EF4-FFF2-40B4-BE49-F238E27FC236}">
                  <a16:creationId xmlns:a16="http://schemas.microsoft.com/office/drawing/2014/main" id="{F6AC4EB3-F029-4BAC-991D-DA615436AA92}"/>
                </a:ext>
              </a:extLst>
            </p:cNvPr>
            <p:cNvPicPr>
              <a:picLocks noChangeAspect="1"/>
            </p:cNvPicPr>
            <p:nvPr/>
          </p:nvPicPr>
          <p:blipFill>
            <a:blip r:embed="rId3"/>
            <a:stretch>
              <a:fillRect/>
            </a:stretch>
          </p:blipFill>
          <p:spPr>
            <a:xfrm>
              <a:off x="838200" y="2395537"/>
              <a:ext cx="9867900" cy="2771775"/>
            </a:xfrm>
            <a:prstGeom prst="rect">
              <a:avLst/>
            </a:prstGeom>
          </p:spPr>
        </p:pic>
        <p:pic>
          <p:nvPicPr>
            <p:cNvPr id="11" name="Picture 10">
              <a:extLst>
                <a:ext uri="{FF2B5EF4-FFF2-40B4-BE49-F238E27FC236}">
                  <a16:creationId xmlns:a16="http://schemas.microsoft.com/office/drawing/2014/main" id="{D43A810F-B09B-40C9-B4CF-123B9F9A4FAE}"/>
                </a:ext>
              </a:extLst>
            </p:cNvPr>
            <p:cNvPicPr/>
            <p:nvPr/>
          </p:nvPicPr>
          <p:blipFill rotWithShape="1">
            <a:blip r:embed="rId4"/>
            <a:srcRect b="62995"/>
            <a:stretch/>
          </p:blipFill>
          <p:spPr>
            <a:xfrm>
              <a:off x="1613852" y="4047649"/>
              <a:ext cx="2106295" cy="533876"/>
            </a:xfrm>
            <a:prstGeom prst="rect">
              <a:avLst/>
            </a:prstGeom>
            <a:ln>
              <a:solidFill>
                <a:schemeClr val="tx1"/>
              </a:solidFill>
            </a:ln>
          </p:spPr>
        </p:pic>
        <p:pic>
          <p:nvPicPr>
            <p:cNvPr id="13" name="Picture 12">
              <a:extLst>
                <a:ext uri="{FF2B5EF4-FFF2-40B4-BE49-F238E27FC236}">
                  <a16:creationId xmlns:a16="http://schemas.microsoft.com/office/drawing/2014/main" id="{06161DE3-6571-44B1-BF6B-A186E4A6340D}"/>
                </a:ext>
              </a:extLst>
            </p:cNvPr>
            <p:cNvPicPr>
              <a:picLocks noChangeAspect="1"/>
            </p:cNvPicPr>
            <p:nvPr/>
          </p:nvPicPr>
          <p:blipFill>
            <a:blip r:embed="rId5"/>
            <a:stretch>
              <a:fillRect/>
            </a:stretch>
          </p:blipFill>
          <p:spPr>
            <a:xfrm>
              <a:off x="5059150" y="4015346"/>
              <a:ext cx="1351175" cy="595679"/>
            </a:xfrm>
            <a:prstGeom prst="rect">
              <a:avLst/>
            </a:prstGeom>
            <a:ln>
              <a:solidFill>
                <a:schemeClr val="tx1"/>
              </a:solidFill>
            </a:ln>
          </p:spPr>
        </p:pic>
        <p:sp>
          <p:nvSpPr>
            <p:cNvPr id="8" name="TextBox 7">
              <a:extLst>
                <a:ext uri="{FF2B5EF4-FFF2-40B4-BE49-F238E27FC236}">
                  <a16:creationId xmlns:a16="http://schemas.microsoft.com/office/drawing/2014/main" id="{131BC955-D6F1-48EC-ABD5-0195BFDF0C73}"/>
                </a:ext>
              </a:extLst>
            </p:cNvPr>
            <p:cNvSpPr txBox="1"/>
            <p:nvPr/>
          </p:nvSpPr>
          <p:spPr>
            <a:xfrm>
              <a:off x="8088394" y="4241693"/>
              <a:ext cx="2106295" cy="369332"/>
            </a:xfrm>
            <a:prstGeom prst="rect">
              <a:avLst/>
            </a:prstGeom>
            <a:noFill/>
          </p:spPr>
          <p:txBody>
            <a:bodyPr wrap="square" rtlCol="0">
              <a:spAutoFit/>
            </a:bodyPr>
            <a:lstStyle/>
            <a:p>
              <a:r>
                <a:rPr lang="en-US" dirty="0"/>
                <a:t>Axial - </a:t>
              </a:r>
              <a:r>
                <a:rPr lang="en-US" b="1" dirty="0"/>
                <a:t>AMPLITUDE</a:t>
              </a:r>
            </a:p>
          </p:txBody>
        </p:sp>
      </p:grpSp>
    </p:spTree>
    <p:extLst>
      <p:ext uri="{BB962C8B-B14F-4D97-AF65-F5344CB8AC3E}">
        <p14:creationId xmlns:p14="http://schemas.microsoft.com/office/powerpoint/2010/main" val="254565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2390</Words>
  <Application>Microsoft Office PowerPoint</Application>
  <PresentationFormat>Widescreen</PresentationFormat>
  <Paragraphs>171</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Times New Roman</vt:lpstr>
      <vt:lpstr>Vinci Serif Léger</vt:lpstr>
      <vt:lpstr>Office Theme</vt:lpstr>
      <vt:lpstr>Evaluation of progressive damage in GFRP bars – low and large strain experimental programme and numerical simulations </vt:lpstr>
      <vt:lpstr>Outline</vt:lpstr>
      <vt:lpstr>Introduction</vt:lpstr>
      <vt:lpstr>Introduction</vt:lpstr>
      <vt:lpstr>Methodology</vt:lpstr>
      <vt:lpstr>Background</vt:lpstr>
      <vt:lpstr>Ultrasonic (UT) Evaluations Setup</vt:lpstr>
      <vt:lpstr>Results – UT evaluation</vt:lpstr>
      <vt:lpstr>Results – UT evaluation</vt:lpstr>
      <vt:lpstr>Results – numerical model</vt:lpstr>
      <vt:lpstr>Results – numerical model</vt:lpstr>
      <vt:lpstr>Results – numerical model</vt:lpstr>
      <vt:lpstr>Results – Shear test</vt:lpstr>
      <vt:lpstr>Results – Results comparison</vt:lpstr>
      <vt:lpstr>Results – Results comparison</vt:lpstr>
      <vt:lpstr>Study of GFRP/concrete compromised bond</vt:lpstr>
      <vt:lpstr>Study of GFRP/concrete compromised bond</vt:lpstr>
      <vt:lpstr>Conclusions </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progressive damage in GFRP bars – low and large strain experimental programme and numerical simulations</dc:title>
  <dc:creator>WICIAK Piotr - (IMS) - KINECTRICS</dc:creator>
  <cp:lastModifiedBy>Giovanni Cascante</cp:lastModifiedBy>
  <cp:revision>28</cp:revision>
  <dcterms:created xsi:type="dcterms:W3CDTF">2021-10-10T04:44:31Z</dcterms:created>
  <dcterms:modified xsi:type="dcterms:W3CDTF">2022-05-17T03:27:17Z</dcterms:modified>
</cp:coreProperties>
</file>