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4"/>
  </p:notesMasterIdLst>
  <p:sldIdLst>
    <p:sldId id="256" r:id="rId2"/>
    <p:sldId id="257" r:id="rId3"/>
    <p:sldId id="278" r:id="rId4"/>
    <p:sldId id="273" r:id="rId5"/>
    <p:sldId id="274" r:id="rId6"/>
    <p:sldId id="265" r:id="rId7"/>
    <p:sldId id="269" r:id="rId8"/>
    <p:sldId id="266" r:id="rId9"/>
    <p:sldId id="272" r:id="rId10"/>
    <p:sldId id="275" r:id="rId11"/>
    <p:sldId id="264" r:id="rId12"/>
    <p:sldId id="263" r:id="rId13"/>
    <p:sldId id="262" r:id="rId14"/>
    <p:sldId id="261" r:id="rId15"/>
    <p:sldId id="268" r:id="rId16"/>
    <p:sldId id="260" r:id="rId17"/>
    <p:sldId id="276" r:id="rId18"/>
    <p:sldId id="277" r:id="rId19"/>
    <p:sldId id="259" r:id="rId20"/>
    <p:sldId id="270" r:id="rId21"/>
    <p:sldId id="258" r:id="rId22"/>
    <p:sldId id="267" r:id="rId2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8507803D-B773-481C-A64F-5ECC51CFBCD7}">
          <p14:sldIdLst>
            <p14:sldId id="256"/>
            <p14:sldId id="257"/>
            <p14:sldId id="278"/>
            <p14:sldId id="273"/>
            <p14:sldId id="274"/>
            <p14:sldId id="265"/>
            <p14:sldId id="269"/>
            <p14:sldId id="266"/>
            <p14:sldId id="272"/>
            <p14:sldId id="275"/>
            <p14:sldId id="264"/>
            <p14:sldId id="263"/>
            <p14:sldId id="262"/>
            <p14:sldId id="261"/>
            <p14:sldId id="268"/>
            <p14:sldId id="260"/>
            <p14:sldId id="276"/>
            <p14:sldId id="277"/>
            <p14:sldId id="259"/>
            <p14:sldId id="270"/>
            <p14:sldId id="258"/>
            <p14:sldId id="26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5A5"/>
    <a:srgbClr val="EE2D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71" autoAdjust="0"/>
  </p:normalViewPr>
  <p:slideViewPr>
    <p:cSldViewPr showGuides="1">
      <p:cViewPr varScale="1">
        <p:scale>
          <a:sx n="92" d="100"/>
          <a:sy n="92" d="100"/>
        </p:scale>
        <p:origin x="330" y="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Trenton\Samples\s13_v1_MDResults_power_2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Trenton\Samples\s13_v1_MDResults_power_27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615507436570428"/>
          <c:y val="5.1400554097404488E-2"/>
          <c:w val="0.84373337707786533"/>
          <c:h val="0.79359179060950713"/>
        </c:manualLayout>
      </c:layout>
      <c:scatterChart>
        <c:scatterStyle val="lineMarker"/>
        <c:varyColors val="0"/>
        <c:ser>
          <c:idx val="0"/>
          <c:order val="0"/>
          <c:tx>
            <c:v>Simulation</c:v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Summary!$D$3:$D$16</c:f>
              <c:numCache>
                <c:formatCode>General</c:formatCode>
                <c:ptCount val="14"/>
                <c:pt idx="0">
                  <c:v>2.1213203435596428</c:v>
                </c:pt>
                <c:pt idx="1">
                  <c:v>2.4041630560342475</c:v>
                </c:pt>
                <c:pt idx="2">
                  <c:v>2.6870057685088664</c:v>
                </c:pt>
                <c:pt idx="3">
                  <c:v>2.9698484809835</c:v>
                </c:pt>
                <c:pt idx="4">
                  <c:v>3.2526911934581046</c:v>
                </c:pt>
                <c:pt idx="5">
                  <c:v>3.5355339059327378</c:v>
                </c:pt>
                <c:pt idx="6">
                  <c:v>3.8183766184073571</c:v>
                </c:pt>
                <c:pt idx="7">
                  <c:v>1.8384776310850237</c:v>
                </c:pt>
                <c:pt idx="8">
                  <c:v>2.5455844122715714</c:v>
                </c:pt>
                <c:pt idx="9">
                  <c:v>2.8284271247461903</c:v>
                </c:pt>
                <c:pt idx="10">
                  <c:v>3.5355339059327378</c:v>
                </c:pt>
                <c:pt idx="11">
                  <c:v>3.5355339059327378</c:v>
                </c:pt>
                <c:pt idx="12">
                  <c:v>3.5355339059327378</c:v>
                </c:pt>
                <c:pt idx="13">
                  <c:v>3.5355339059327378</c:v>
                </c:pt>
              </c:numCache>
            </c:numRef>
          </c:xVal>
          <c:yVal>
            <c:numRef>
              <c:f>Summary!$E$3:$E$16</c:f>
              <c:numCache>
                <c:formatCode>General</c:formatCode>
                <c:ptCount val="14"/>
                <c:pt idx="0">
                  <c:v>13</c:v>
                </c:pt>
                <c:pt idx="1">
                  <c:v>25</c:v>
                </c:pt>
                <c:pt idx="2">
                  <c:v>57</c:v>
                </c:pt>
                <c:pt idx="3">
                  <c:v>74</c:v>
                </c:pt>
                <c:pt idx="4">
                  <c:v>91</c:v>
                </c:pt>
                <c:pt idx="5">
                  <c:v>96</c:v>
                </c:pt>
                <c:pt idx="6">
                  <c:v>96</c:v>
                </c:pt>
                <c:pt idx="7">
                  <c:v>1</c:v>
                </c:pt>
                <c:pt idx="8">
                  <c:v>48</c:v>
                </c:pt>
                <c:pt idx="9">
                  <c:v>65</c:v>
                </c:pt>
                <c:pt idx="10">
                  <c:v>91</c:v>
                </c:pt>
                <c:pt idx="11">
                  <c:v>98</c:v>
                </c:pt>
                <c:pt idx="12">
                  <c:v>97</c:v>
                </c:pt>
                <c:pt idx="13">
                  <c:v>96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D18C-41DE-97B3-238071CB3D97}"/>
            </c:ext>
          </c:extLst>
        </c:ser>
        <c:ser>
          <c:idx val="1"/>
          <c:order val="1"/>
          <c:tx>
            <c:v>Logit fit</c:v>
          </c:tx>
          <c:spPr>
            <a:ln w="254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Summary!$B$21:$B$46</c:f>
              <c:numCache>
                <c:formatCode>General</c:formatCode>
                <c:ptCount val="26"/>
                <c:pt idx="0">
                  <c:v>0.8</c:v>
                </c:pt>
                <c:pt idx="1">
                  <c:v>1</c:v>
                </c:pt>
                <c:pt idx="2">
                  <c:v>1.2</c:v>
                </c:pt>
                <c:pt idx="3">
                  <c:v>1.4</c:v>
                </c:pt>
                <c:pt idx="4">
                  <c:v>1.6</c:v>
                </c:pt>
                <c:pt idx="5">
                  <c:v>1.8</c:v>
                </c:pt>
                <c:pt idx="6">
                  <c:v>2</c:v>
                </c:pt>
                <c:pt idx="7">
                  <c:v>2.2000000000000002</c:v>
                </c:pt>
                <c:pt idx="8">
                  <c:v>2.4</c:v>
                </c:pt>
                <c:pt idx="9">
                  <c:v>2.6</c:v>
                </c:pt>
                <c:pt idx="10">
                  <c:v>2.8</c:v>
                </c:pt>
                <c:pt idx="11">
                  <c:v>3</c:v>
                </c:pt>
                <c:pt idx="12">
                  <c:v>3.2</c:v>
                </c:pt>
                <c:pt idx="13">
                  <c:v>3.4</c:v>
                </c:pt>
                <c:pt idx="14">
                  <c:v>3.6</c:v>
                </c:pt>
                <c:pt idx="15">
                  <c:v>3.8</c:v>
                </c:pt>
                <c:pt idx="16">
                  <c:v>4</c:v>
                </c:pt>
                <c:pt idx="17">
                  <c:v>4.2</c:v>
                </c:pt>
                <c:pt idx="18">
                  <c:v>4.4000000000000004</c:v>
                </c:pt>
                <c:pt idx="19">
                  <c:v>4.5999999999999996</c:v>
                </c:pt>
                <c:pt idx="20">
                  <c:v>4.8</c:v>
                </c:pt>
                <c:pt idx="21">
                  <c:v>5</c:v>
                </c:pt>
                <c:pt idx="22">
                  <c:v>5.2</c:v>
                </c:pt>
                <c:pt idx="23">
                  <c:v>5.4</c:v>
                </c:pt>
                <c:pt idx="25">
                  <c:v>3.2375310145381389</c:v>
                </c:pt>
              </c:numCache>
            </c:numRef>
          </c:xVal>
          <c:yVal>
            <c:numRef>
              <c:f>Summary!$C$21:$C$46</c:f>
              <c:numCache>
                <c:formatCode>General</c:formatCode>
                <c:ptCount val="26"/>
                <c:pt idx="0">
                  <c:v>0.11889696115617776</c:v>
                </c:pt>
                <c:pt idx="1">
                  <c:v>0.24708676430614715</c:v>
                </c:pt>
                <c:pt idx="2">
                  <c:v>0.51277598384170386</c:v>
                </c:pt>
                <c:pt idx="3">
                  <c:v>1.0611183622822475</c:v>
                </c:pt>
                <c:pt idx="4">
                  <c:v>2.182970035388804</c:v>
                </c:pt>
                <c:pt idx="5">
                  <c:v>4.4376846300605415</c:v>
                </c:pt>
                <c:pt idx="6">
                  <c:v>8.8114346389163938</c:v>
                </c:pt>
                <c:pt idx="7">
                  <c:v>16.740759430435869</c:v>
                </c:pt>
                <c:pt idx="8">
                  <c:v>29.497427549966257</c:v>
                </c:pt>
                <c:pt idx="9">
                  <c:v>46.54104405801683</c:v>
                </c:pt>
                <c:pt idx="10">
                  <c:v>64.432525118052013</c:v>
                </c:pt>
                <c:pt idx="11">
                  <c:v>79.033626328551222</c:v>
                </c:pt>
                <c:pt idx="12">
                  <c:v>88.69260984274085</c:v>
                </c:pt>
                <c:pt idx="13">
                  <c:v>94.22684617922171</c:v>
                </c:pt>
                <c:pt idx="14">
                  <c:v>97.139782041627853</c:v>
                </c:pt>
                <c:pt idx="15">
                  <c:v>98.604714075290119</c:v>
                </c:pt>
                <c:pt idx="16">
                  <c:v>99.324561638454313</c:v>
                </c:pt>
                <c:pt idx="17">
                  <c:v>99.674256617492702</c:v>
                </c:pt>
                <c:pt idx="18">
                  <c:v>99.843189704172147</c:v>
                </c:pt>
                <c:pt idx="19">
                  <c:v>99.924579052307635</c:v>
                </c:pt>
                <c:pt idx="20">
                  <c:v>99.963740176525064</c:v>
                </c:pt>
                <c:pt idx="21">
                  <c:v>99.982571058203789</c:v>
                </c:pt>
                <c:pt idx="22">
                  <c:v>99.991623282513913</c:v>
                </c:pt>
                <c:pt idx="23">
                  <c:v>99.995974161988485</c:v>
                </c:pt>
                <c:pt idx="25">
                  <c:v>90.000025598540688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D18C-41DE-97B3-238071CB3D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26170344"/>
        <c:axId val="826172312"/>
      </c:scatterChart>
      <c:valAx>
        <c:axId val="826170344"/>
        <c:scaling>
          <c:orientation val="minMax"/>
          <c:max val="5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CA" sz="1100">
                    <a:solidFill>
                      <a:sysClr val="windowText" lastClr="000000"/>
                    </a:solidFill>
                  </a:rPr>
                  <a:t>Standard Deviations</a:t>
                </a:r>
              </a:p>
            </c:rich>
          </c:tx>
          <c:layout>
            <c:manualLayout>
              <c:xMode val="edge"/>
              <c:yMode val="edge"/>
              <c:x val="0.4288619860017498"/>
              <c:y val="0.9239351851851851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26172312"/>
        <c:crosses val="autoZero"/>
        <c:crossBetween val="midCat"/>
      </c:valAx>
      <c:valAx>
        <c:axId val="826172312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CA" sz="1100">
                    <a:solidFill>
                      <a:sysClr val="windowText" lastClr="000000"/>
                    </a:solidFill>
                  </a:rPr>
                  <a:t>Hits (Out of 100)</a:t>
                </a:r>
              </a:p>
            </c:rich>
          </c:tx>
          <c:layout>
            <c:manualLayout>
              <c:xMode val="edge"/>
              <c:yMode val="edge"/>
              <c:x val="2.7777777777777779E-3"/>
              <c:y val="0.2805825313502479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26170344"/>
        <c:crosses val="autoZero"/>
        <c:crossBetween val="midCat"/>
      </c:valAx>
      <c:spPr>
        <a:noFill/>
        <a:ln>
          <a:solidFill>
            <a:schemeClr val="tx1"/>
          </a:solidFill>
        </a:ln>
        <a:effectLst/>
      </c:spPr>
    </c:plotArea>
    <c:legend>
      <c:legendPos val="r"/>
      <c:layout>
        <c:manualLayout>
          <c:xMode val="edge"/>
          <c:yMode val="edge"/>
          <c:x val="0.16026334208223969"/>
          <c:y val="0.10590551181102362"/>
          <c:w val="0.23273665791776027"/>
          <c:h val="0.2363779527559055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963735583300361"/>
          <c:y val="5.0925925925925923E-2"/>
          <c:w val="0.80080692764075545"/>
          <c:h val="0.78555028224211687"/>
        </c:manualLayout>
      </c:layout>
      <c:scatterChart>
        <c:scatterStyle val="lineMarker"/>
        <c:varyColors val="0"/>
        <c:ser>
          <c:idx val="0"/>
          <c:order val="0"/>
          <c:spPr>
            <a:ln w="25400" cap="rnd">
              <a:noFill/>
              <a:round/>
            </a:ln>
            <a:effectLst/>
          </c:spPr>
          <c:marker>
            <c:symbol val="circle"/>
            <c:size val="7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xVal>
            <c:numRef>
              <c:f>OverAll!$F$2:$F$7</c:f>
              <c:numCache>
                <c:formatCode>General</c:formatCode>
                <c:ptCount val="6"/>
                <c:pt idx="0">
                  <c:v>30</c:v>
                </c:pt>
                <c:pt idx="1">
                  <c:v>40</c:v>
                </c:pt>
                <c:pt idx="2">
                  <c:v>50</c:v>
                </c:pt>
                <c:pt idx="3">
                  <c:v>60</c:v>
                </c:pt>
                <c:pt idx="4">
                  <c:v>80</c:v>
                </c:pt>
                <c:pt idx="5">
                  <c:v>100</c:v>
                </c:pt>
              </c:numCache>
            </c:numRef>
          </c:xVal>
          <c:yVal>
            <c:numRef>
              <c:f>OverAll!$E$2:$E$7</c:f>
              <c:numCache>
                <c:formatCode>General</c:formatCode>
                <c:ptCount val="6"/>
                <c:pt idx="0">
                  <c:v>3.91</c:v>
                </c:pt>
                <c:pt idx="1">
                  <c:v>3.61</c:v>
                </c:pt>
                <c:pt idx="2">
                  <c:v>3.23</c:v>
                </c:pt>
                <c:pt idx="3">
                  <c:v>2.94</c:v>
                </c:pt>
                <c:pt idx="4">
                  <c:v>2.81</c:v>
                </c:pt>
                <c:pt idx="5">
                  <c:v>2.81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30BE-4989-AE6E-8440B60F08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74344448"/>
        <c:axId val="574338872"/>
      </c:scatterChart>
      <c:valAx>
        <c:axId val="57434444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CA" sz="1100"/>
                  <a:t>Blank Samples</a:t>
                </a:r>
              </a:p>
            </c:rich>
          </c:tx>
          <c:layout>
            <c:manualLayout>
              <c:xMode val="edge"/>
              <c:yMode val="edge"/>
              <c:x val="0.4461237970253718"/>
              <c:y val="0.9296062992125984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4338872"/>
        <c:crosses val="autoZero"/>
        <c:crossBetween val="midCat"/>
      </c:valAx>
      <c:valAx>
        <c:axId val="574338872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CA" sz="1100"/>
                  <a:t>A90 (standard devaitions)</a:t>
                </a:r>
              </a:p>
            </c:rich>
          </c:tx>
          <c:layout>
            <c:manualLayout>
              <c:xMode val="edge"/>
              <c:yMode val="edge"/>
              <c:x val="0"/>
              <c:y val="0.1690641067126882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4344448"/>
        <c:crosses val="autoZero"/>
        <c:crossBetween val="midCat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336979616678349"/>
          <c:y val="4.1793405961241148E-2"/>
          <c:w val="0.84087729658792654"/>
          <c:h val="0.81294765237678623"/>
        </c:manualLayout>
      </c:layout>
      <c:scatterChart>
        <c:scatterStyle val="lineMarker"/>
        <c:varyColors val="0"/>
        <c:ser>
          <c:idx val="0"/>
          <c:order val="0"/>
          <c:tx>
            <c:v>Average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7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xVal>
            <c:numRef>
              <c:f>OverAll!$F$2:$F$7</c:f>
              <c:numCache>
                <c:formatCode>General</c:formatCode>
                <c:ptCount val="6"/>
                <c:pt idx="0">
                  <c:v>30</c:v>
                </c:pt>
                <c:pt idx="1">
                  <c:v>40</c:v>
                </c:pt>
                <c:pt idx="2">
                  <c:v>50</c:v>
                </c:pt>
                <c:pt idx="3">
                  <c:v>60</c:v>
                </c:pt>
                <c:pt idx="4">
                  <c:v>80</c:v>
                </c:pt>
                <c:pt idx="5">
                  <c:v>100</c:v>
                </c:pt>
              </c:numCache>
            </c:numRef>
          </c:xVal>
          <c:yVal>
            <c:numRef>
              <c:f>OverAll!$G$2:$G$7</c:f>
              <c:numCache>
                <c:formatCode>General</c:formatCode>
                <c:ptCount val="6"/>
                <c:pt idx="0">
                  <c:v>2.8136560723714723</c:v>
                </c:pt>
                <c:pt idx="1">
                  <c:v>1.8770017712539406</c:v>
                </c:pt>
                <c:pt idx="2">
                  <c:v>1.5533184289711099</c:v>
                </c:pt>
                <c:pt idx="3">
                  <c:v>1.39</c:v>
                </c:pt>
                <c:pt idx="4">
                  <c:v>1.2544198368467359</c:v>
                </c:pt>
                <c:pt idx="5">
                  <c:v>1.1851522468802158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CD47-477D-A79A-B639E9F5DFE9}"/>
            </c:ext>
          </c:extLst>
        </c:ser>
        <c:ser>
          <c:idx val="1"/>
          <c:order val="1"/>
          <c:tx>
            <c:v>95% upper bound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7"/>
            <c:spPr>
              <a:noFill/>
              <a:ln w="9525">
                <a:solidFill>
                  <a:schemeClr val="tx1"/>
                </a:solidFill>
              </a:ln>
              <a:effectLst/>
            </c:spPr>
          </c:marker>
          <c:xVal>
            <c:numRef>
              <c:f>OverAll!$F$2:$F$7</c:f>
              <c:numCache>
                <c:formatCode>General</c:formatCode>
                <c:ptCount val="6"/>
                <c:pt idx="0">
                  <c:v>30</c:v>
                </c:pt>
                <c:pt idx="1">
                  <c:v>40</c:v>
                </c:pt>
                <c:pt idx="2">
                  <c:v>50</c:v>
                </c:pt>
                <c:pt idx="3">
                  <c:v>60</c:v>
                </c:pt>
                <c:pt idx="4">
                  <c:v>80</c:v>
                </c:pt>
                <c:pt idx="5">
                  <c:v>100</c:v>
                </c:pt>
              </c:numCache>
            </c:numRef>
          </c:xVal>
          <c:yVal>
            <c:numRef>
              <c:f>OverAll!$H$2:$H$7</c:f>
              <c:numCache>
                <c:formatCode>General</c:formatCode>
                <c:ptCount val="6"/>
                <c:pt idx="0">
                  <c:v>6.3947396579643554</c:v>
                </c:pt>
                <c:pt idx="1">
                  <c:v>3.8415922398101094</c:v>
                </c:pt>
                <c:pt idx="2">
                  <c:v>2.8002963852281022</c:v>
                </c:pt>
                <c:pt idx="3">
                  <c:v>2.42</c:v>
                </c:pt>
                <c:pt idx="4">
                  <c:v>1.9166898123652807</c:v>
                </c:pt>
                <c:pt idx="5">
                  <c:v>1.6931095502880134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CD47-477D-A79A-B639E9F5DF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74344448"/>
        <c:axId val="574338872"/>
      </c:scatterChart>
      <c:valAx>
        <c:axId val="57434444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CA" sz="1100"/>
                  <a:t>Blank Samples</a:t>
                </a:r>
              </a:p>
            </c:rich>
          </c:tx>
          <c:layout>
            <c:manualLayout>
              <c:xMode val="edge"/>
              <c:yMode val="edge"/>
              <c:x val="0.4461237970253718"/>
              <c:y val="0.9296062992125984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4338872"/>
        <c:crosses val="autoZero"/>
        <c:crossBetween val="midCat"/>
      </c:valAx>
      <c:valAx>
        <c:axId val="574338872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CA" sz="1100"/>
                  <a:t>Relative Slope</a:t>
                </a:r>
              </a:p>
            </c:rich>
          </c:tx>
          <c:layout>
            <c:manualLayout>
              <c:xMode val="edge"/>
              <c:yMode val="edge"/>
              <c:x val="2.7776962662275917E-3"/>
              <c:y val="0.2603883076259302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4344448"/>
        <c:crosses val="autoZero"/>
        <c:crossBetween val="midCat"/>
      </c:valAx>
      <c:spPr>
        <a:noFill/>
        <a:ln>
          <a:solidFill>
            <a:schemeClr val="tx1"/>
          </a:solidFill>
        </a:ln>
        <a:effectLst/>
      </c:spPr>
    </c:plotArea>
    <c:legend>
      <c:legendPos val="r"/>
      <c:layout>
        <c:manualLayout>
          <c:xMode val="edge"/>
          <c:yMode val="edge"/>
          <c:x val="0.66601327008037048"/>
          <c:y val="8.9611332829971607E-2"/>
          <c:w val="0.26954391570618891"/>
          <c:h val="0.1762161579117678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C7DAB8-277C-4CB4-A3A5-E7F4A10639B1}" type="datetimeFigureOut">
              <a:rPr lang="en-CA" smtClean="0"/>
              <a:t>2022-05-10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9D08DD-5A7E-4456-B067-9000A0048D9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58494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Sound to check that measurement happened</a:t>
            </a:r>
          </a:p>
          <a:p>
            <a:r>
              <a:rPr lang="en-CA" dirty="0" smtClean="0"/>
              <a:t>Positioning system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D08DD-5A7E-4456-B067-9000A0048D98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41724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3498110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 hasCustomPrompt="1"/>
          </p:nvPr>
        </p:nvSpPr>
        <p:spPr>
          <a:xfrm>
            <a:off x="2411761" y="1869672"/>
            <a:ext cx="6380577" cy="1080120"/>
          </a:xfrm>
          <a:prstGeom prst="rect">
            <a:avLst/>
          </a:prstGeo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 baseline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dirty="0"/>
              <a:t>Slide 1 Title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 hasCustomPrompt="1"/>
          </p:nvPr>
        </p:nvSpPr>
        <p:spPr>
          <a:xfrm>
            <a:off x="2627784" y="3165816"/>
            <a:ext cx="6046440" cy="463308"/>
          </a:xfrm>
          <a:prstGeom prst="rect">
            <a:avLst/>
          </a:prstGeo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dirty="0"/>
              <a:t>Slide 1 Subtitle</a:t>
            </a: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rot="5400000">
            <a:off x="-1692303" y="2983653"/>
            <a:ext cx="4192547" cy="12714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4697" y="0"/>
              </a:cxn>
              <a:cxn ang="0">
                <a:pos x="4697" y="367"/>
              </a:cxn>
              <a:cxn ang="0">
                <a:pos x="0" y="218"/>
              </a:cxn>
              <a:cxn ang="0">
                <a:pos x="4697" y="0"/>
              </a:cxn>
            </a:cxnLst>
            <a:rect l="0" t="0" r="0" b="0"/>
            <a:pathLst>
              <a:path w="4697" h="367">
                <a:moveTo>
                  <a:pt x="4697" y="0"/>
                </a:moveTo>
                <a:lnTo>
                  <a:pt x="4697" y="367"/>
                </a:lnTo>
                <a:lnTo>
                  <a:pt x="0" y="218"/>
                </a:lnTo>
                <a:lnTo>
                  <a:pt x="4697" y="0"/>
                </a:lnTo>
                <a:close/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cxnSp>
        <p:nvCxnSpPr>
          <p:cNvPr id="12" name="Straight Connector 11"/>
          <p:cNvCxnSpPr/>
          <p:nvPr/>
        </p:nvCxnSpPr>
        <p:spPr>
          <a:xfrm rot="5400000">
            <a:off x="-2218764" y="2468828"/>
            <a:ext cx="5143499" cy="205845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" name="Group 2"/>
          <p:cNvGrpSpPr/>
          <p:nvPr userDrawn="1"/>
        </p:nvGrpSpPr>
        <p:grpSpPr>
          <a:xfrm>
            <a:off x="-36512" y="-74543"/>
            <a:ext cx="495908" cy="5218044"/>
            <a:chOff x="-28366" y="-99391"/>
            <a:chExt cx="495908" cy="6957393"/>
          </a:xfrm>
        </p:grpSpPr>
        <p:sp>
          <p:nvSpPr>
            <p:cNvPr id="11" name="Freeform 10"/>
            <p:cNvSpPr>
              <a:spLocks/>
            </p:cNvSpPr>
            <p:nvPr/>
          </p:nvSpPr>
          <p:spPr bwMode="auto">
            <a:xfrm rot="5400000">
              <a:off x="-3213817" y="3188277"/>
              <a:ext cx="6855178" cy="48427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70C0"/>
            </a:solid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baseline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 rot="5400000">
              <a:off x="-3259109" y="3131352"/>
              <a:ext cx="6957393" cy="495908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EE2D24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baseline="0">
                <a:solidFill>
                  <a:srgbClr val="FF0000"/>
                </a:solidFill>
              </a:endParaRPr>
            </a:p>
          </p:txBody>
        </p:sp>
      </p:grpSp>
      <p:pic>
        <p:nvPicPr>
          <p:cNvPr id="14" name="Picture 13" descr="Logo&#10;&#10;Description automatically generated with medium confidence">
            <a:extLst>
              <a:ext uri="{FF2B5EF4-FFF2-40B4-BE49-F238E27FC236}">
                <a16:creationId xmlns:a16="http://schemas.microsoft.com/office/drawing/2014/main" id="{3442D705-DBD1-16F4-6531-34651C590DD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1326" y="4443958"/>
            <a:ext cx="2552366" cy="62201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9752" y="1110997"/>
            <a:ext cx="6347048" cy="3394472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-36512" y="-74543"/>
            <a:ext cx="495908" cy="5218044"/>
            <a:chOff x="-28366" y="-99391"/>
            <a:chExt cx="495908" cy="6957393"/>
          </a:xfrm>
        </p:grpSpPr>
        <p:sp>
          <p:nvSpPr>
            <p:cNvPr id="9" name="Freeform 8"/>
            <p:cNvSpPr>
              <a:spLocks/>
            </p:cNvSpPr>
            <p:nvPr/>
          </p:nvSpPr>
          <p:spPr bwMode="auto">
            <a:xfrm rot="5400000">
              <a:off x="-3213817" y="3188277"/>
              <a:ext cx="6855178" cy="48427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70C0"/>
            </a:solid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baseline="0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 rot="5400000">
              <a:off x="-3259109" y="3131352"/>
              <a:ext cx="6957393" cy="495908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EE2D24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baseline="0">
                <a:solidFill>
                  <a:srgbClr val="FF0000"/>
                </a:solidFill>
              </a:endParaRPr>
            </a:p>
          </p:txBody>
        </p:sp>
      </p:grpSp>
      <p:pic>
        <p:nvPicPr>
          <p:cNvPr id="3" name="Picture 2" descr="Logo&#10;&#10;Description automatically generated with medium confidence">
            <a:extLst>
              <a:ext uri="{FF2B5EF4-FFF2-40B4-BE49-F238E27FC236}">
                <a16:creationId xmlns:a16="http://schemas.microsoft.com/office/drawing/2014/main" id="{697085F8-6376-7AE0-F62A-567CC3DAABE1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1326" y="4443958"/>
            <a:ext cx="2552366" cy="62201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7" r:id="rId3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69558-7386-F2FF-2153-C5ECA55949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CA" sz="3600" dirty="0" smtClean="0"/>
              <a:t>Towards a Practical Pulsed Eddy Current Inspection of Fasteners on Aircraft </a:t>
            </a:r>
            <a:endParaRPr lang="en-CA" sz="3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8E5D2D-740B-4B3D-6B20-902A88F2140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sz="1800" dirty="0" smtClean="0"/>
              <a:t>P.R. Underhill, T.W. Krause</a:t>
            </a:r>
          </a:p>
          <a:p>
            <a:r>
              <a:rPr lang="en-CA" sz="1400" dirty="0" smtClean="0"/>
              <a:t>Royal Military College of Canada</a:t>
            </a:r>
            <a:endParaRPr lang="en-CA" sz="1400" dirty="0"/>
          </a:p>
        </p:txBody>
      </p:sp>
    </p:spTree>
    <p:extLst>
      <p:ext uri="{BB962C8B-B14F-4D97-AF65-F5344CB8AC3E}">
        <p14:creationId xmlns:p14="http://schemas.microsoft.com/office/powerpoint/2010/main" val="420171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65822" y="334364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 smtClean="0"/>
              <a:t>Technical Issues</a:t>
            </a:r>
            <a:endParaRPr lang="en-CA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8604448" y="15483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CB1EE45-A112-444A-9A03-75E6F7D24347}" type="slidenum">
              <a:rPr lang="en-CA" smtClean="0"/>
              <a:t>10</a:t>
            </a:fld>
            <a:endParaRPr lang="en-CA" dirty="0"/>
          </a:p>
        </p:txBody>
      </p:sp>
      <p:sp>
        <p:nvSpPr>
          <p:cNvPr id="13" name="TextBox 12"/>
          <p:cNvSpPr txBox="1"/>
          <p:nvPr/>
        </p:nvSpPr>
        <p:spPr>
          <a:xfrm>
            <a:off x="1756990" y="1438458"/>
            <a:ext cx="2669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Tilt 2.3</a:t>
            </a:r>
            <a:r>
              <a:rPr lang="en-CA" dirty="0" smtClean="0">
                <a:sym typeface="Symbol" panose="05050102010706020507" pitchFamily="18" charset="2"/>
              </a:rPr>
              <a:t> </a:t>
            </a:r>
            <a:r>
              <a:rPr lang="en-CA" dirty="0" smtClean="0"/>
              <a:t>towards edge</a:t>
            </a:r>
            <a:endParaRPr lang="en-CA" dirty="0"/>
          </a:p>
        </p:txBody>
      </p:sp>
      <p:sp>
        <p:nvSpPr>
          <p:cNvPr id="14" name="TextBox 13"/>
          <p:cNvSpPr txBox="1"/>
          <p:nvPr/>
        </p:nvSpPr>
        <p:spPr>
          <a:xfrm>
            <a:off x="6084168" y="1438458"/>
            <a:ext cx="2920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Tilt </a:t>
            </a:r>
            <a:r>
              <a:rPr lang="en-CA" dirty="0"/>
              <a:t>2.3</a:t>
            </a:r>
            <a:r>
              <a:rPr lang="en-CA" dirty="0">
                <a:sym typeface="Symbol" panose="05050102010706020507" pitchFamily="18" charset="2"/>
              </a:rPr>
              <a:t> </a:t>
            </a:r>
            <a:r>
              <a:rPr lang="en-CA" dirty="0" smtClean="0"/>
              <a:t>along Fasteners</a:t>
            </a:r>
            <a:endParaRPr lang="en-CA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354" y="1772962"/>
            <a:ext cx="4115156" cy="246909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8844" y="1707654"/>
            <a:ext cx="4115156" cy="2469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553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59632" y="339502"/>
            <a:ext cx="52565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 smtClean="0"/>
              <a:t>Partial </a:t>
            </a:r>
            <a:r>
              <a:rPr lang="en-CA" sz="3600" dirty="0" err="1" smtClean="0"/>
              <a:t>Mahalanobis</a:t>
            </a:r>
            <a:r>
              <a:rPr lang="en-CA" sz="3600" dirty="0" smtClean="0"/>
              <a:t> Distance</a:t>
            </a:r>
            <a:endParaRPr lang="en-C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8532440" y="15483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CB1EE45-A112-444A-9A03-75E6F7D24347}" type="slidenum">
              <a:rPr lang="en-CA" smtClean="0"/>
              <a:t>11</a:t>
            </a:fld>
            <a:endParaRPr lang="en-CA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923678"/>
            <a:ext cx="3451610" cy="2364253"/>
          </a:xfrm>
          <a:prstGeom prst="rect">
            <a:avLst/>
          </a:prstGeom>
          <a:noFill/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923678"/>
            <a:ext cx="3451610" cy="235427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210435" y="1584275"/>
            <a:ext cx="1838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Scores 1 and 2</a:t>
            </a:r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6182070" y="1537955"/>
            <a:ext cx="1838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Scores 3 and 4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63909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59632" y="339502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 smtClean="0"/>
              <a:t>Cut-off</a:t>
            </a:r>
            <a:endParaRPr lang="en-C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8532440" y="15483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CB1EE45-A112-444A-9A03-75E6F7D24347}" type="slidenum">
              <a:rPr lang="en-CA" smtClean="0"/>
              <a:t>12</a:t>
            </a:fld>
            <a:endParaRPr lang="en-CA" dirty="0"/>
          </a:p>
        </p:txBody>
      </p:sp>
      <p:grpSp>
        <p:nvGrpSpPr>
          <p:cNvPr id="11" name="Group 10"/>
          <p:cNvGrpSpPr/>
          <p:nvPr/>
        </p:nvGrpSpPr>
        <p:grpSpPr>
          <a:xfrm>
            <a:off x="467544" y="985833"/>
            <a:ext cx="4968552" cy="3095625"/>
            <a:chOff x="830399" y="1347614"/>
            <a:chExt cx="6115050" cy="3095625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0399" y="1347614"/>
              <a:ext cx="6115050" cy="3095625"/>
            </a:xfrm>
            <a:prstGeom prst="rect">
              <a:avLst/>
            </a:prstGeom>
          </p:spPr>
        </p:pic>
        <p:cxnSp>
          <p:nvCxnSpPr>
            <p:cNvPr id="8" name="Straight Connector 7"/>
            <p:cNvCxnSpPr/>
            <p:nvPr/>
          </p:nvCxnSpPr>
          <p:spPr>
            <a:xfrm flipV="1">
              <a:off x="1550479" y="3844792"/>
              <a:ext cx="5184576" cy="1872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959114"/>
            <a:ext cx="3411307" cy="309562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 rot="16200000">
            <a:off x="232770" y="2302468"/>
            <a:ext cx="1003801" cy="24622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CA" sz="1000" dirty="0" smtClean="0"/>
              <a:t>(Robust MD)</a:t>
            </a:r>
            <a:r>
              <a:rPr lang="en-CA" sz="1000" baseline="30000" dirty="0" smtClean="0"/>
              <a:t>2</a:t>
            </a:r>
            <a:endParaRPr lang="en-CA" sz="1000" baseline="30000" dirty="0"/>
          </a:p>
        </p:txBody>
      </p:sp>
    </p:spTree>
    <p:extLst>
      <p:ext uri="{BB962C8B-B14F-4D97-AF65-F5344CB8AC3E}">
        <p14:creationId xmlns:p14="http://schemas.microsoft.com/office/powerpoint/2010/main" val="20464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59632" y="339502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 smtClean="0"/>
              <a:t>Sample Size</a:t>
            </a:r>
            <a:endParaRPr lang="en-C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8532440" y="15483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CB1EE45-A112-444A-9A03-75E6F7D24347}" type="slidenum">
              <a:rPr lang="en-CA" smtClean="0"/>
              <a:t>13</a:t>
            </a:fld>
            <a:endParaRPr lang="en-CA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524483972"/>
              </p:ext>
            </p:extLst>
          </p:nvPr>
        </p:nvGraphicFramePr>
        <p:xfrm>
          <a:off x="1043608" y="1002790"/>
          <a:ext cx="4572000" cy="2914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9341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59632" y="339502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 smtClean="0"/>
              <a:t>Sample Size</a:t>
            </a:r>
            <a:endParaRPr lang="en-C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8532440" y="15483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CB1EE45-A112-444A-9A03-75E6F7D24347}" type="slidenum">
              <a:rPr lang="en-CA" smtClean="0"/>
              <a:t>14</a:t>
            </a:fld>
            <a:endParaRPr lang="en-CA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810705981"/>
              </p:ext>
            </p:extLst>
          </p:nvPr>
        </p:nvGraphicFramePr>
        <p:xfrm>
          <a:off x="755576" y="1419622"/>
          <a:ext cx="3803315" cy="2781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812969764"/>
              </p:ext>
            </p:extLst>
          </p:nvPr>
        </p:nvGraphicFramePr>
        <p:xfrm>
          <a:off x="4716016" y="1419622"/>
          <a:ext cx="3956471" cy="2781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483768" y="1062764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a</a:t>
            </a:r>
            <a:r>
              <a:rPr lang="en-CA" baseline="-25000" dirty="0" smtClean="0"/>
              <a:t>90</a:t>
            </a:r>
            <a:endParaRPr lang="en-CA" baseline="-25000" dirty="0"/>
          </a:p>
        </p:txBody>
      </p:sp>
      <p:sp>
        <p:nvSpPr>
          <p:cNvPr id="8" name="TextBox 7"/>
          <p:cNvSpPr txBox="1"/>
          <p:nvPr/>
        </p:nvSpPr>
        <p:spPr>
          <a:xfrm>
            <a:off x="5580112" y="1131590"/>
            <a:ext cx="2383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Slope of chi-square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8213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59632" y="339502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 smtClean="0"/>
              <a:t>Twin Otter Layout</a:t>
            </a:r>
            <a:endParaRPr lang="en-CA" sz="3600" dirty="0"/>
          </a:p>
        </p:txBody>
      </p:sp>
      <p:grpSp>
        <p:nvGrpSpPr>
          <p:cNvPr id="72" name="Group 71"/>
          <p:cNvGrpSpPr/>
          <p:nvPr/>
        </p:nvGrpSpPr>
        <p:grpSpPr>
          <a:xfrm>
            <a:off x="1403648" y="1203598"/>
            <a:ext cx="7056784" cy="2736304"/>
            <a:chOff x="0" y="0"/>
            <a:chExt cx="5746750" cy="1758950"/>
          </a:xfrm>
        </p:grpSpPr>
        <p:grpSp>
          <p:nvGrpSpPr>
            <p:cNvPr id="73" name="Group 72"/>
            <p:cNvGrpSpPr/>
            <p:nvPr/>
          </p:nvGrpSpPr>
          <p:grpSpPr>
            <a:xfrm>
              <a:off x="0" y="139700"/>
              <a:ext cx="5746750" cy="1619250"/>
              <a:chOff x="0" y="0"/>
              <a:chExt cx="5746750" cy="1619250"/>
            </a:xfrm>
          </p:grpSpPr>
          <p:grpSp>
            <p:nvGrpSpPr>
              <p:cNvPr id="89" name="Group 88"/>
              <p:cNvGrpSpPr/>
              <p:nvPr/>
            </p:nvGrpSpPr>
            <p:grpSpPr>
              <a:xfrm>
                <a:off x="0" y="0"/>
                <a:ext cx="5746750" cy="1619250"/>
                <a:chOff x="0" y="0"/>
                <a:chExt cx="5746750" cy="1619250"/>
              </a:xfrm>
            </p:grpSpPr>
            <p:grpSp>
              <p:nvGrpSpPr>
                <p:cNvPr id="96" name="Group 95"/>
                <p:cNvGrpSpPr/>
                <p:nvPr/>
              </p:nvGrpSpPr>
              <p:grpSpPr>
                <a:xfrm>
                  <a:off x="171450" y="0"/>
                  <a:ext cx="5575300" cy="1619250"/>
                  <a:chOff x="0" y="0"/>
                  <a:chExt cx="5575300" cy="1619250"/>
                </a:xfrm>
              </p:grpSpPr>
              <p:grpSp>
                <p:nvGrpSpPr>
                  <p:cNvPr id="104" name="Group 103"/>
                  <p:cNvGrpSpPr/>
                  <p:nvPr/>
                </p:nvGrpSpPr>
                <p:grpSpPr>
                  <a:xfrm>
                    <a:off x="0" y="0"/>
                    <a:ext cx="5575300" cy="1619250"/>
                    <a:chOff x="0" y="0"/>
                    <a:chExt cx="5575300" cy="1619250"/>
                  </a:xfrm>
                </p:grpSpPr>
                <p:grpSp>
                  <p:nvGrpSpPr>
                    <p:cNvPr id="115" name="Group 114"/>
                    <p:cNvGrpSpPr/>
                    <p:nvPr/>
                  </p:nvGrpSpPr>
                  <p:grpSpPr>
                    <a:xfrm>
                      <a:off x="0" y="0"/>
                      <a:ext cx="2978150" cy="1619250"/>
                      <a:chOff x="0" y="0"/>
                      <a:chExt cx="2978150" cy="1619250"/>
                    </a:xfrm>
                  </p:grpSpPr>
                  <p:sp>
                    <p:nvSpPr>
                      <p:cNvPr id="137" name="Rectangle 136"/>
                      <p:cNvSpPr/>
                      <p:nvPr/>
                    </p:nvSpPr>
                    <p:spPr>
                      <a:xfrm>
                        <a:off x="0" y="0"/>
                        <a:ext cx="2978150" cy="984250"/>
                      </a:xfrm>
                      <a:prstGeom prst="rect">
                        <a:avLst/>
                      </a:prstGeom>
                      <a:solidFill>
                        <a:srgbClr val="5B9BD5"/>
                      </a:solidFill>
                      <a:ln w="12700" cap="flat" cmpd="sng" algn="ctr">
                        <a:solidFill>
                          <a:srgbClr val="5B9BD5">
                            <a:shade val="50000"/>
                          </a:srgbClr>
                        </a:solidFill>
                        <a:prstDash val="solid"/>
                        <a:miter lim="800000"/>
                      </a:ln>
                      <a:effectLst/>
                    </p:spPr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marL="0" marR="0" lvl="0" indent="0" defTabSz="91440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CA" sz="1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ysClr val="window" lastClr="FFFFFF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endParaRPr>
                      </a:p>
                    </p:txBody>
                  </p:sp>
                  <p:sp>
                    <p:nvSpPr>
                      <p:cNvPr id="138" name="Rectangle 137"/>
                      <p:cNvSpPr/>
                      <p:nvPr/>
                    </p:nvSpPr>
                    <p:spPr>
                      <a:xfrm>
                        <a:off x="0" y="984250"/>
                        <a:ext cx="984250" cy="635000"/>
                      </a:xfrm>
                      <a:prstGeom prst="rect">
                        <a:avLst/>
                      </a:prstGeom>
                      <a:solidFill>
                        <a:srgbClr val="FFC000"/>
                      </a:solidFill>
                      <a:ln w="12700" cap="flat" cmpd="sng" algn="ctr">
                        <a:solidFill>
                          <a:srgbClr val="5B9BD5">
                            <a:shade val="50000"/>
                          </a:srgbClr>
                        </a:solidFill>
                        <a:prstDash val="solid"/>
                        <a:miter lim="800000"/>
                      </a:ln>
                      <a:effectLst/>
                    </p:spPr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marL="0" marR="0" lvl="0" indent="0" defTabSz="91440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CA" sz="1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ysClr val="window" lastClr="FFFFFF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endParaRPr>
                      </a:p>
                    </p:txBody>
                  </p:sp>
                  <p:sp>
                    <p:nvSpPr>
                      <p:cNvPr id="139" name="Rectangle 138"/>
                      <p:cNvSpPr/>
                      <p:nvPr/>
                    </p:nvSpPr>
                    <p:spPr>
                      <a:xfrm>
                        <a:off x="984250" y="984250"/>
                        <a:ext cx="1993900" cy="635000"/>
                      </a:xfrm>
                      <a:prstGeom prst="rect">
                        <a:avLst/>
                      </a:prstGeom>
                      <a:solidFill>
                        <a:srgbClr val="70AD47">
                          <a:lumMod val="60000"/>
                          <a:lumOff val="40000"/>
                        </a:srgbClr>
                      </a:solidFill>
                      <a:ln w="12700" cap="flat" cmpd="sng" algn="ctr">
                        <a:solidFill>
                          <a:srgbClr val="5B9BD5">
                            <a:shade val="50000"/>
                          </a:srgbClr>
                        </a:solidFill>
                        <a:prstDash val="solid"/>
                        <a:miter lim="800000"/>
                      </a:ln>
                      <a:effectLst/>
                    </p:spPr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marL="0" marR="0" lvl="0" indent="0" defTabSz="91440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CA" sz="1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ysClr val="window" lastClr="FFFFFF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endParaRPr>
                      </a:p>
                    </p:txBody>
                  </p:sp>
                </p:grpSp>
                <p:grpSp>
                  <p:nvGrpSpPr>
                    <p:cNvPr id="116" name="Group 115"/>
                    <p:cNvGrpSpPr/>
                    <p:nvPr/>
                  </p:nvGrpSpPr>
                  <p:grpSpPr>
                    <a:xfrm>
                      <a:off x="2978150" y="0"/>
                      <a:ext cx="2597150" cy="1619250"/>
                      <a:chOff x="0" y="0"/>
                      <a:chExt cx="2311400" cy="1619250"/>
                    </a:xfrm>
                  </p:grpSpPr>
                  <p:sp>
                    <p:nvSpPr>
                      <p:cNvPr id="135" name="Rectangle 134"/>
                      <p:cNvSpPr/>
                      <p:nvPr/>
                    </p:nvSpPr>
                    <p:spPr>
                      <a:xfrm>
                        <a:off x="0" y="0"/>
                        <a:ext cx="2311400" cy="984250"/>
                      </a:xfrm>
                      <a:prstGeom prst="rect">
                        <a:avLst/>
                      </a:prstGeom>
                      <a:solidFill>
                        <a:srgbClr val="5B9BD5">
                          <a:lumMod val="75000"/>
                        </a:srgbClr>
                      </a:solidFill>
                      <a:ln w="12700" cap="flat" cmpd="sng" algn="ctr">
                        <a:solidFill>
                          <a:srgbClr val="5B9BD5">
                            <a:shade val="50000"/>
                          </a:srgbClr>
                        </a:solidFill>
                        <a:prstDash val="solid"/>
                        <a:miter lim="800000"/>
                      </a:ln>
                      <a:effectLst/>
                    </p:spPr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marL="0" marR="0" lvl="0" indent="0" defTabSz="91440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CA" sz="1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ysClr val="window" lastClr="FFFFFF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endParaRPr>
                      </a:p>
                    </p:txBody>
                  </p:sp>
                  <p:sp>
                    <p:nvSpPr>
                      <p:cNvPr id="136" name="Rectangle 135"/>
                      <p:cNvSpPr/>
                      <p:nvPr/>
                    </p:nvSpPr>
                    <p:spPr>
                      <a:xfrm>
                        <a:off x="0" y="984250"/>
                        <a:ext cx="2311400" cy="635000"/>
                      </a:xfrm>
                      <a:prstGeom prst="rect">
                        <a:avLst/>
                      </a:prstGeom>
                      <a:solidFill>
                        <a:srgbClr val="70AD47"/>
                      </a:solidFill>
                      <a:ln w="12700" cap="flat" cmpd="sng" algn="ctr">
                        <a:solidFill>
                          <a:srgbClr val="5B9BD5">
                            <a:shade val="50000"/>
                          </a:srgbClr>
                        </a:solidFill>
                        <a:prstDash val="solid"/>
                        <a:miter lim="800000"/>
                      </a:ln>
                      <a:effectLst/>
                    </p:spPr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marL="0" marR="0" lvl="0" indent="0" defTabSz="91440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CA" sz="1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ysClr val="window" lastClr="FFFFFF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endParaRPr>
                      </a:p>
                    </p:txBody>
                  </p:sp>
                </p:grpSp>
                <p:grpSp>
                  <p:nvGrpSpPr>
                    <p:cNvPr id="117" name="Group 116"/>
                    <p:cNvGrpSpPr/>
                    <p:nvPr/>
                  </p:nvGrpSpPr>
                  <p:grpSpPr>
                    <a:xfrm>
                      <a:off x="6350" y="0"/>
                      <a:ext cx="4857750" cy="1619250"/>
                      <a:chOff x="0" y="0"/>
                      <a:chExt cx="4857750" cy="1619250"/>
                    </a:xfrm>
                  </p:grpSpPr>
                  <p:grpSp>
                    <p:nvGrpSpPr>
                      <p:cNvPr id="118" name="Group 117"/>
                      <p:cNvGrpSpPr/>
                      <p:nvPr/>
                    </p:nvGrpSpPr>
                    <p:grpSpPr>
                      <a:xfrm>
                        <a:off x="2971800" y="0"/>
                        <a:ext cx="1885950" cy="1619250"/>
                        <a:chOff x="0" y="0"/>
                        <a:chExt cx="1885950" cy="1619250"/>
                      </a:xfrm>
                    </p:grpSpPr>
                    <p:cxnSp>
                      <p:nvCxnSpPr>
                        <p:cNvPr id="129" name="Straight Connector 128"/>
                        <p:cNvCxnSpPr/>
                        <p:nvPr/>
                      </p:nvCxnSpPr>
                      <p:spPr>
                        <a:xfrm>
                          <a:off x="1885950" y="0"/>
                          <a:ext cx="0" cy="1619250"/>
                        </a:xfrm>
                        <a:prstGeom prst="line">
                          <a:avLst/>
                        </a:prstGeom>
                        <a:noFill/>
                        <a:ln w="76200" cap="flat" cmpd="sng" algn="ctr">
                          <a:solidFill>
                            <a:sysClr val="windowText" lastClr="000000"/>
                          </a:solidFill>
                          <a:prstDash val="solid"/>
                          <a:miter lim="800000"/>
                        </a:ln>
                        <a:effectLst/>
                      </p:spPr>
                    </p:cxnSp>
                    <p:cxnSp>
                      <p:nvCxnSpPr>
                        <p:cNvPr id="130" name="Straight Connector 129"/>
                        <p:cNvCxnSpPr/>
                        <p:nvPr/>
                      </p:nvCxnSpPr>
                      <p:spPr>
                        <a:xfrm>
                          <a:off x="1511300" y="0"/>
                          <a:ext cx="0" cy="1619250"/>
                        </a:xfrm>
                        <a:prstGeom prst="line">
                          <a:avLst/>
                        </a:prstGeom>
                        <a:noFill/>
                        <a:ln w="76200" cap="flat" cmpd="sng" algn="ctr">
                          <a:solidFill>
                            <a:sysClr val="windowText" lastClr="000000"/>
                          </a:solidFill>
                          <a:prstDash val="solid"/>
                          <a:miter lim="800000"/>
                        </a:ln>
                        <a:effectLst/>
                      </p:spPr>
                    </p:cxnSp>
                    <p:cxnSp>
                      <p:nvCxnSpPr>
                        <p:cNvPr id="131" name="Straight Connector 130"/>
                        <p:cNvCxnSpPr/>
                        <p:nvPr/>
                      </p:nvCxnSpPr>
                      <p:spPr>
                        <a:xfrm>
                          <a:off x="1130300" y="0"/>
                          <a:ext cx="0" cy="1619250"/>
                        </a:xfrm>
                        <a:prstGeom prst="line">
                          <a:avLst/>
                        </a:prstGeom>
                        <a:noFill/>
                        <a:ln w="76200" cap="flat" cmpd="sng" algn="ctr">
                          <a:solidFill>
                            <a:sysClr val="windowText" lastClr="000000"/>
                          </a:solidFill>
                          <a:prstDash val="solid"/>
                          <a:miter lim="800000"/>
                        </a:ln>
                        <a:effectLst/>
                      </p:spPr>
                    </p:cxnSp>
                    <p:cxnSp>
                      <p:nvCxnSpPr>
                        <p:cNvPr id="132" name="Straight Connector 131"/>
                        <p:cNvCxnSpPr/>
                        <p:nvPr/>
                      </p:nvCxnSpPr>
                      <p:spPr>
                        <a:xfrm>
                          <a:off x="755650" y="0"/>
                          <a:ext cx="0" cy="1619250"/>
                        </a:xfrm>
                        <a:prstGeom prst="line">
                          <a:avLst/>
                        </a:prstGeom>
                        <a:noFill/>
                        <a:ln w="76200" cap="flat" cmpd="sng" algn="ctr">
                          <a:solidFill>
                            <a:sysClr val="windowText" lastClr="000000"/>
                          </a:solidFill>
                          <a:prstDash val="solid"/>
                          <a:miter lim="800000"/>
                        </a:ln>
                        <a:effectLst/>
                      </p:spPr>
                    </p:cxnSp>
                    <p:cxnSp>
                      <p:nvCxnSpPr>
                        <p:cNvPr id="133" name="Straight Connector 132"/>
                        <p:cNvCxnSpPr/>
                        <p:nvPr/>
                      </p:nvCxnSpPr>
                      <p:spPr>
                        <a:xfrm>
                          <a:off x="374650" y="0"/>
                          <a:ext cx="0" cy="1619250"/>
                        </a:xfrm>
                        <a:prstGeom prst="line">
                          <a:avLst/>
                        </a:prstGeom>
                        <a:noFill/>
                        <a:ln w="76200" cap="flat" cmpd="sng" algn="ctr">
                          <a:solidFill>
                            <a:sysClr val="windowText" lastClr="000000"/>
                          </a:solidFill>
                          <a:prstDash val="solid"/>
                          <a:miter lim="800000"/>
                        </a:ln>
                        <a:effectLst/>
                      </p:spPr>
                    </p:cxnSp>
                    <p:cxnSp>
                      <p:nvCxnSpPr>
                        <p:cNvPr id="134" name="Straight Connector 133"/>
                        <p:cNvCxnSpPr/>
                        <p:nvPr/>
                      </p:nvCxnSpPr>
                      <p:spPr>
                        <a:xfrm>
                          <a:off x="0" y="0"/>
                          <a:ext cx="0" cy="1619250"/>
                        </a:xfrm>
                        <a:prstGeom prst="line">
                          <a:avLst/>
                        </a:prstGeom>
                        <a:noFill/>
                        <a:ln w="76200" cap="flat" cmpd="sng" algn="ctr">
                          <a:solidFill>
                            <a:sysClr val="windowText" lastClr="000000"/>
                          </a:solidFill>
                          <a:prstDash val="solid"/>
                          <a:miter lim="800000"/>
                        </a:ln>
                        <a:effectLst/>
                      </p:spPr>
                    </p:cxnSp>
                  </p:grpSp>
                  <p:grpSp>
                    <p:nvGrpSpPr>
                      <p:cNvPr id="119" name="Group 118"/>
                      <p:cNvGrpSpPr/>
                      <p:nvPr/>
                    </p:nvGrpSpPr>
                    <p:grpSpPr>
                      <a:xfrm>
                        <a:off x="0" y="0"/>
                        <a:ext cx="2647950" cy="1619250"/>
                        <a:chOff x="0" y="0"/>
                        <a:chExt cx="2647950" cy="1619250"/>
                      </a:xfrm>
                    </p:grpSpPr>
                    <p:cxnSp>
                      <p:nvCxnSpPr>
                        <p:cNvPr id="120" name="Straight Connector 119"/>
                        <p:cNvCxnSpPr/>
                        <p:nvPr/>
                      </p:nvCxnSpPr>
                      <p:spPr>
                        <a:xfrm>
                          <a:off x="2647950" y="0"/>
                          <a:ext cx="0" cy="1619250"/>
                        </a:xfrm>
                        <a:prstGeom prst="line">
                          <a:avLst/>
                        </a:prstGeom>
                        <a:noFill/>
                        <a:ln w="38100" cap="flat" cmpd="sng" algn="ctr">
                          <a:solidFill>
                            <a:sysClr val="windowText" lastClr="000000"/>
                          </a:solidFill>
                          <a:prstDash val="solid"/>
                          <a:miter lim="800000"/>
                        </a:ln>
                        <a:effectLst/>
                      </p:spPr>
                    </p:cxnSp>
                    <p:cxnSp>
                      <p:nvCxnSpPr>
                        <p:cNvPr id="121" name="Straight Connector 120"/>
                        <p:cNvCxnSpPr/>
                        <p:nvPr/>
                      </p:nvCxnSpPr>
                      <p:spPr>
                        <a:xfrm>
                          <a:off x="2311400" y="0"/>
                          <a:ext cx="0" cy="1619250"/>
                        </a:xfrm>
                        <a:prstGeom prst="line">
                          <a:avLst/>
                        </a:prstGeom>
                        <a:noFill/>
                        <a:ln w="38100" cap="flat" cmpd="sng" algn="ctr">
                          <a:solidFill>
                            <a:sysClr val="windowText" lastClr="000000"/>
                          </a:solidFill>
                          <a:prstDash val="solid"/>
                          <a:miter lim="800000"/>
                        </a:ln>
                        <a:effectLst/>
                      </p:spPr>
                    </p:cxnSp>
                    <p:cxnSp>
                      <p:nvCxnSpPr>
                        <p:cNvPr id="122" name="Straight Connector 121"/>
                        <p:cNvCxnSpPr/>
                        <p:nvPr/>
                      </p:nvCxnSpPr>
                      <p:spPr>
                        <a:xfrm>
                          <a:off x="1974850" y="0"/>
                          <a:ext cx="0" cy="1619250"/>
                        </a:xfrm>
                        <a:prstGeom prst="line">
                          <a:avLst/>
                        </a:prstGeom>
                        <a:noFill/>
                        <a:ln w="38100" cap="flat" cmpd="sng" algn="ctr">
                          <a:solidFill>
                            <a:sysClr val="windowText" lastClr="000000"/>
                          </a:solidFill>
                          <a:prstDash val="solid"/>
                          <a:miter lim="800000"/>
                        </a:ln>
                        <a:effectLst/>
                      </p:spPr>
                    </p:cxnSp>
                    <p:cxnSp>
                      <p:nvCxnSpPr>
                        <p:cNvPr id="123" name="Straight Connector 122"/>
                        <p:cNvCxnSpPr/>
                        <p:nvPr/>
                      </p:nvCxnSpPr>
                      <p:spPr>
                        <a:xfrm>
                          <a:off x="1644650" y="0"/>
                          <a:ext cx="0" cy="1619250"/>
                        </a:xfrm>
                        <a:prstGeom prst="line">
                          <a:avLst/>
                        </a:prstGeom>
                        <a:noFill/>
                        <a:ln w="38100" cap="flat" cmpd="sng" algn="ctr">
                          <a:solidFill>
                            <a:sysClr val="windowText" lastClr="000000"/>
                          </a:solidFill>
                          <a:prstDash val="solid"/>
                          <a:miter lim="800000"/>
                        </a:ln>
                        <a:effectLst/>
                      </p:spPr>
                    </p:cxnSp>
                    <p:cxnSp>
                      <p:nvCxnSpPr>
                        <p:cNvPr id="124" name="Straight Connector 123"/>
                        <p:cNvCxnSpPr/>
                        <p:nvPr/>
                      </p:nvCxnSpPr>
                      <p:spPr>
                        <a:xfrm>
                          <a:off x="1308100" y="0"/>
                          <a:ext cx="0" cy="1619250"/>
                        </a:xfrm>
                        <a:prstGeom prst="line">
                          <a:avLst/>
                        </a:prstGeom>
                        <a:noFill/>
                        <a:ln w="38100" cap="flat" cmpd="sng" algn="ctr">
                          <a:solidFill>
                            <a:sysClr val="windowText" lastClr="000000"/>
                          </a:solidFill>
                          <a:prstDash val="solid"/>
                          <a:miter lim="800000"/>
                        </a:ln>
                        <a:effectLst/>
                      </p:spPr>
                    </p:cxnSp>
                    <p:cxnSp>
                      <p:nvCxnSpPr>
                        <p:cNvPr id="125" name="Straight Connector 124"/>
                        <p:cNvCxnSpPr/>
                        <p:nvPr/>
                      </p:nvCxnSpPr>
                      <p:spPr>
                        <a:xfrm>
                          <a:off x="971550" y="0"/>
                          <a:ext cx="0" cy="984250"/>
                        </a:xfrm>
                        <a:prstGeom prst="line">
                          <a:avLst/>
                        </a:prstGeom>
                        <a:noFill/>
                        <a:ln w="38100" cap="flat" cmpd="sng" algn="ctr">
                          <a:solidFill>
                            <a:sysClr val="windowText" lastClr="000000"/>
                          </a:solidFill>
                          <a:prstDash val="solid"/>
                          <a:miter lim="800000"/>
                        </a:ln>
                        <a:effectLst/>
                      </p:spPr>
                    </p:cxnSp>
                    <p:cxnSp>
                      <p:nvCxnSpPr>
                        <p:cNvPr id="126" name="Straight Connector 125"/>
                        <p:cNvCxnSpPr/>
                        <p:nvPr/>
                      </p:nvCxnSpPr>
                      <p:spPr>
                        <a:xfrm>
                          <a:off x="647700" y="0"/>
                          <a:ext cx="0" cy="984250"/>
                        </a:xfrm>
                        <a:prstGeom prst="line">
                          <a:avLst/>
                        </a:prstGeom>
                        <a:noFill/>
                        <a:ln w="38100" cap="flat" cmpd="sng" algn="ctr">
                          <a:solidFill>
                            <a:sysClr val="windowText" lastClr="000000"/>
                          </a:solidFill>
                          <a:prstDash val="solid"/>
                          <a:miter lim="800000"/>
                        </a:ln>
                        <a:effectLst/>
                      </p:spPr>
                    </p:cxnSp>
                    <p:cxnSp>
                      <p:nvCxnSpPr>
                        <p:cNvPr id="127" name="Straight Connector 126"/>
                        <p:cNvCxnSpPr/>
                        <p:nvPr/>
                      </p:nvCxnSpPr>
                      <p:spPr>
                        <a:xfrm>
                          <a:off x="323850" y="0"/>
                          <a:ext cx="0" cy="984250"/>
                        </a:xfrm>
                        <a:prstGeom prst="line">
                          <a:avLst/>
                        </a:prstGeom>
                        <a:noFill/>
                        <a:ln w="38100" cap="flat" cmpd="sng" algn="ctr">
                          <a:solidFill>
                            <a:sysClr val="windowText" lastClr="000000"/>
                          </a:solidFill>
                          <a:prstDash val="solid"/>
                          <a:miter lim="800000"/>
                        </a:ln>
                        <a:effectLst/>
                      </p:spPr>
                    </p:cxnSp>
                    <p:cxnSp>
                      <p:nvCxnSpPr>
                        <p:cNvPr id="128" name="Straight Connector 127"/>
                        <p:cNvCxnSpPr/>
                        <p:nvPr/>
                      </p:nvCxnSpPr>
                      <p:spPr>
                        <a:xfrm>
                          <a:off x="0" y="0"/>
                          <a:ext cx="0" cy="984250"/>
                        </a:xfrm>
                        <a:prstGeom prst="line">
                          <a:avLst/>
                        </a:prstGeom>
                        <a:noFill/>
                        <a:ln w="38100" cap="flat" cmpd="sng" algn="ctr">
                          <a:solidFill>
                            <a:sysClr val="windowText" lastClr="000000"/>
                          </a:solidFill>
                          <a:prstDash val="solid"/>
                          <a:miter lim="800000"/>
                        </a:ln>
                        <a:effectLst/>
                      </p:spPr>
                    </p:cxnSp>
                  </p:grpSp>
                </p:grpSp>
              </p:grpSp>
              <p:grpSp>
                <p:nvGrpSpPr>
                  <p:cNvPr id="105" name="Group 104"/>
                  <p:cNvGrpSpPr/>
                  <p:nvPr/>
                </p:nvGrpSpPr>
                <p:grpSpPr>
                  <a:xfrm>
                    <a:off x="977900" y="1136650"/>
                    <a:ext cx="3879850" cy="349250"/>
                    <a:chOff x="0" y="0"/>
                    <a:chExt cx="3879850" cy="349250"/>
                  </a:xfrm>
                </p:grpSpPr>
                <p:cxnSp>
                  <p:nvCxnSpPr>
                    <p:cNvPr id="112" name="Straight Connector 111"/>
                    <p:cNvCxnSpPr/>
                    <p:nvPr/>
                  </p:nvCxnSpPr>
                  <p:spPr>
                    <a:xfrm>
                      <a:off x="0" y="0"/>
                      <a:ext cx="3879850" cy="0"/>
                    </a:xfrm>
                    <a:prstGeom prst="line">
                      <a:avLst/>
                    </a:prstGeom>
                    <a:noFill/>
                    <a:ln w="28575" cap="flat" cmpd="sng" algn="ctr">
                      <a:solidFill>
                        <a:sysClr val="windowText" lastClr="000000"/>
                      </a:solidFill>
                      <a:prstDash val="solid"/>
                      <a:miter lim="800000"/>
                    </a:ln>
                    <a:effectLst/>
                  </p:spPr>
                </p:cxnSp>
                <p:cxnSp>
                  <p:nvCxnSpPr>
                    <p:cNvPr id="113" name="Straight Connector 112"/>
                    <p:cNvCxnSpPr/>
                    <p:nvPr/>
                  </p:nvCxnSpPr>
                  <p:spPr>
                    <a:xfrm>
                      <a:off x="0" y="177800"/>
                      <a:ext cx="3879850" cy="0"/>
                    </a:xfrm>
                    <a:prstGeom prst="line">
                      <a:avLst/>
                    </a:prstGeom>
                    <a:noFill/>
                    <a:ln w="28575" cap="flat" cmpd="sng" algn="ctr">
                      <a:solidFill>
                        <a:sysClr val="windowText" lastClr="000000"/>
                      </a:solidFill>
                      <a:prstDash val="solid"/>
                      <a:miter lim="800000"/>
                    </a:ln>
                    <a:effectLst/>
                  </p:spPr>
                </p:cxnSp>
                <p:cxnSp>
                  <p:nvCxnSpPr>
                    <p:cNvPr id="114" name="Straight Connector 113"/>
                    <p:cNvCxnSpPr/>
                    <p:nvPr/>
                  </p:nvCxnSpPr>
                  <p:spPr>
                    <a:xfrm>
                      <a:off x="0" y="349250"/>
                      <a:ext cx="3879850" cy="0"/>
                    </a:xfrm>
                    <a:prstGeom prst="line">
                      <a:avLst/>
                    </a:prstGeom>
                    <a:noFill/>
                    <a:ln w="28575" cap="flat" cmpd="sng" algn="ctr">
                      <a:solidFill>
                        <a:sysClr val="windowText" lastClr="000000"/>
                      </a:solidFill>
                      <a:prstDash val="solid"/>
                      <a:miter lim="800000"/>
                    </a:ln>
                    <a:effectLst/>
                  </p:spPr>
                </p:cxnSp>
              </p:grpSp>
              <p:grpSp>
                <p:nvGrpSpPr>
                  <p:cNvPr id="106" name="Group 105"/>
                  <p:cNvGrpSpPr/>
                  <p:nvPr/>
                </p:nvGrpSpPr>
                <p:grpSpPr>
                  <a:xfrm>
                    <a:off x="0" y="133350"/>
                    <a:ext cx="2647950" cy="679450"/>
                    <a:chOff x="0" y="0"/>
                    <a:chExt cx="2647950" cy="679450"/>
                  </a:xfrm>
                </p:grpSpPr>
                <p:cxnSp>
                  <p:nvCxnSpPr>
                    <p:cNvPr id="107" name="Straight Connector 106"/>
                    <p:cNvCxnSpPr/>
                    <p:nvPr/>
                  </p:nvCxnSpPr>
                  <p:spPr>
                    <a:xfrm flipV="1">
                      <a:off x="0" y="679450"/>
                      <a:ext cx="2647950" cy="0"/>
                    </a:xfrm>
                    <a:prstGeom prst="line">
                      <a:avLst/>
                    </a:prstGeom>
                    <a:noFill/>
                    <a:ln w="28575" cap="flat" cmpd="sng" algn="ctr">
                      <a:solidFill>
                        <a:sysClr val="windowText" lastClr="000000"/>
                      </a:solidFill>
                      <a:prstDash val="solid"/>
                      <a:miter lim="800000"/>
                    </a:ln>
                    <a:effectLst/>
                  </p:spPr>
                </p:cxnSp>
                <p:cxnSp>
                  <p:nvCxnSpPr>
                    <p:cNvPr id="108" name="Straight Connector 107"/>
                    <p:cNvCxnSpPr/>
                    <p:nvPr/>
                  </p:nvCxnSpPr>
                  <p:spPr>
                    <a:xfrm flipV="1">
                      <a:off x="0" y="0"/>
                      <a:ext cx="2647950" cy="0"/>
                    </a:xfrm>
                    <a:prstGeom prst="line">
                      <a:avLst/>
                    </a:prstGeom>
                    <a:noFill/>
                    <a:ln w="28575" cap="flat" cmpd="sng" algn="ctr">
                      <a:solidFill>
                        <a:sysClr val="windowText" lastClr="000000"/>
                      </a:solidFill>
                      <a:prstDash val="solid"/>
                      <a:miter lim="800000"/>
                    </a:ln>
                    <a:effectLst/>
                  </p:spPr>
                </p:cxnSp>
                <p:cxnSp>
                  <p:nvCxnSpPr>
                    <p:cNvPr id="109" name="Straight Connector 108"/>
                    <p:cNvCxnSpPr/>
                    <p:nvPr/>
                  </p:nvCxnSpPr>
                  <p:spPr>
                    <a:xfrm flipV="1">
                      <a:off x="0" y="171450"/>
                      <a:ext cx="2647950" cy="0"/>
                    </a:xfrm>
                    <a:prstGeom prst="line">
                      <a:avLst/>
                    </a:prstGeom>
                    <a:noFill/>
                    <a:ln w="28575" cap="flat" cmpd="sng" algn="ctr">
                      <a:solidFill>
                        <a:sysClr val="windowText" lastClr="000000"/>
                      </a:solidFill>
                      <a:prstDash val="solid"/>
                      <a:miter lim="800000"/>
                    </a:ln>
                    <a:effectLst/>
                  </p:spPr>
                </p:cxnSp>
                <p:cxnSp>
                  <p:nvCxnSpPr>
                    <p:cNvPr id="110" name="Straight Connector 109"/>
                    <p:cNvCxnSpPr/>
                    <p:nvPr/>
                  </p:nvCxnSpPr>
                  <p:spPr>
                    <a:xfrm flipV="1">
                      <a:off x="0" y="336550"/>
                      <a:ext cx="2647950" cy="0"/>
                    </a:xfrm>
                    <a:prstGeom prst="line">
                      <a:avLst/>
                    </a:prstGeom>
                    <a:noFill/>
                    <a:ln w="28575" cap="flat" cmpd="sng" algn="ctr">
                      <a:solidFill>
                        <a:sysClr val="windowText" lastClr="000000"/>
                      </a:solidFill>
                      <a:prstDash val="solid"/>
                      <a:miter lim="800000"/>
                    </a:ln>
                    <a:effectLst/>
                  </p:spPr>
                </p:cxnSp>
                <p:cxnSp>
                  <p:nvCxnSpPr>
                    <p:cNvPr id="111" name="Straight Connector 110"/>
                    <p:cNvCxnSpPr/>
                    <p:nvPr/>
                  </p:nvCxnSpPr>
                  <p:spPr>
                    <a:xfrm flipV="1">
                      <a:off x="0" y="508000"/>
                      <a:ext cx="2647950" cy="0"/>
                    </a:xfrm>
                    <a:prstGeom prst="line">
                      <a:avLst/>
                    </a:prstGeom>
                    <a:noFill/>
                    <a:ln w="28575" cap="flat" cmpd="sng" algn="ctr">
                      <a:solidFill>
                        <a:sysClr val="windowText" lastClr="000000"/>
                      </a:solidFill>
                      <a:prstDash val="solid"/>
                      <a:miter lim="800000"/>
                    </a:ln>
                    <a:effectLst/>
                  </p:spPr>
                </p:cxnSp>
              </p:grpSp>
            </p:grpSp>
            <p:grpSp>
              <p:nvGrpSpPr>
                <p:cNvPr id="97" name="Group 96"/>
                <p:cNvGrpSpPr/>
                <p:nvPr/>
              </p:nvGrpSpPr>
              <p:grpSpPr>
                <a:xfrm>
                  <a:off x="0" y="44450"/>
                  <a:ext cx="228600" cy="1054100"/>
                  <a:chOff x="0" y="0"/>
                  <a:chExt cx="228600" cy="1054100"/>
                </a:xfrm>
              </p:grpSpPr>
              <p:sp>
                <p:nvSpPr>
                  <p:cNvPr id="98" name="Text Box 4110"/>
                  <p:cNvSpPr txBox="1"/>
                  <p:nvPr/>
                </p:nvSpPr>
                <p:spPr>
                  <a:xfrm>
                    <a:off x="0" y="869950"/>
                    <a:ext cx="228600" cy="184150"/>
                  </a:xfrm>
                  <a:prstGeom prst="rect">
                    <a:avLst/>
                  </a:prstGeom>
                  <a:noFill/>
                  <a:ln w="6350">
                    <a:noFill/>
                  </a:ln>
                  <a:effectLst/>
                </p:spPr>
                <p:txBody>
                  <a:bodyPr rot="0" spcFirstLastPara="0" vert="horz" wrap="square" lIns="0" tIns="0" rIns="0" bIns="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7000"/>
                      </a:lnSpc>
                      <a:spcBef>
                        <a:spcPts val="0"/>
                      </a:spcBef>
                      <a:spcAft>
                        <a:spcPts val="80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CA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5</a:t>
                    </a:r>
                    <a:endParaRPr kumimoji="0" lang="en-CA" sz="11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 panose="020F0502020204030204"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99" name="Text Box 4111"/>
                  <p:cNvSpPr txBox="1"/>
                  <p:nvPr/>
                </p:nvSpPr>
                <p:spPr>
                  <a:xfrm>
                    <a:off x="0" y="692150"/>
                    <a:ext cx="228600" cy="184150"/>
                  </a:xfrm>
                  <a:prstGeom prst="rect">
                    <a:avLst/>
                  </a:prstGeom>
                  <a:noFill/>
                  <a:ln w="6350">
                    <a:noFill/>
                  </a:ln>
                  <a:effectLst/>
                </p:spPr>
                <p:txBody>
                  <a:bodyPr rot="0" spcFirstLastPara="0" vert="horz" wrap="square" lIns="0" tIns="0" rIns="0" bIns="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7000"/>
                      </a:lnSpc>
                      <a:spcBef>
                        <a:spcPts val="0"/>
                      </a:spcBef>
                      <a:spcAft>
                        <a:spcPts val="80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CA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6</a:t>
                    </a:r>
                    <a:endParaRPr kumimoji="0" lang="en-CA" sz="11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 panose="020F0502020204030204"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00" name="Text Box 4112"/>
                  <p:cNvSpPr txBox="1"/>
                  <p:nvPr/>
                </p:nvSpPr>
                <p:spPr>
                  <a:xfrm>
                    <a:off x="0" y="533400"/>
                    <a:ext cx="228600" cy="184150"/>
                  </a:xfrm>
                  <a:prstGeom prst="rect">
                    <a:avLst/>
                  </a:prstGeom>
                  <a:noFill/>
                  <a:ln w="6350">
                    <a:noFill/>
                  </a:ln>
                  <a:effectLst/>
                </p:spPr>
                <p:txBody>
                  <a:bodyPr rot="0" spcFirstLastPara="0" vert="horz" wrap="square" lIns="0" tIns="0" rIns="0" bIns="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7000"/>
                      </a:lnSpc>
                      <a:spcBef>
                        <a:spcPts val="0"/>
                      </a:spcBef>
                      <a:spcAft>
                        <a:spcPts val="80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CA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7</a:t>
                    </a:r>
                    <a:endParaRPr kumimoji="0" lang="en-CA" sz="11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 panose="020F0502020204030204"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01" name="Text Box 4113"/>
                  <p:cNvSpPr txBox="1"/>
                  <p:nvPr/>
                </p:nvSpPr>
                <p:spPr>
                  <a:xfrm>
                    <a:off x="0" y="349250"/>
                    <a:ext cx="228600" cy="184150"/>
                  </a:xfrm>
                  <a:prstGeom prst="rect">
                    <a:avLst/>
                  </a:prstGeom>
                  <a:noFill/>
                  <a:ln w="6350">
                    <a:noFill/>
                  </a:ln>
                  <a:effectLst/>
                </p:spPr>
                <p:txBody>
                  <a:bodyPr rot="0" spcFirstLastPara="0" vert="horz" wrap="square" lIns="0" tIns="0" rIns="0" bIns="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7000"/>
                      </a:lnSpc>
                      <a:spcBef>
                        <a:spcPts val="0"/>
                      </a:spcBef>
                      <a:spcAft>
                        <a:spcPts val="80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CA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8</a:t>
                    </a:r>
                    <a:endParaRPr kumimoji="0" lang="en-CA" sz="11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 panose="020F0502020204030204"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02" name="Text Box 4116"/>
                  <p:cNvSpPr txBox="1"/>
                  <p:nvPr/>
                </p:nvSpPr>
                <p:spPr>
                  <a:xfrm>
                    <a:off x="0" y="165100"/>
                    <a:ext cx="228600" cy="184150"/>
                  </a:xfrm>
                  <a:prstGeom prst="rect">
                    <a:avLst/>
                  </a:prstGeom>
                  <a:noFill/>
                  <a:ln w="6350">
                    <a:noFill/>
                  </a:ln>
                  <a:effectLst/>
                </p:spPr>
                <p:txBody>
                  <a:bodyPr rot="0" spcFirstLastPara="0" vert="horz" wrap="square" lIns="0" tIns="0" rIns="0" bIns="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7000"/>
                      </a:lnSpc>
                      <a:spcBef>
                        <a:spcPts val="0"/>
                      </a:spcBef>
                      <a:spcAft>
                        <a:spcPts val="80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CA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9</a:t>
                    </a:r>
                    <a:endParaRPr kumimoji="0" lang="en-CA" sz="11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 panose="020F0502020204030204"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03" name="Text Box 4117"/>
                  <p:cNvSpPr txBox="1"/>
                  <p:nvPr/>
                </p:nvSpPr>
                <p:spPr>
                  <a:xfrm>
                    <a:off x="0" y="0"/>
                    <a:ext cx="228600" cy="184150"/>
                  </a:xfrm>
                  <a:prstGeom prst="rect">
                    <a:avLst/>
                  </a:prstGeom>
                  <a:noFill/>
                  <a:ln w="6350">
                    <a:noFill/>
                  </a:ln>
                  <a:effectLst/>
                </p:spPr>
                <p:txBody>
                  <a:bodyPr rot="0" spcFirstLastPara="0" vert="horz" wrap="square" lIns="0" tIns="0" rIns="0" bIns="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7000"/>
                      </a:lnSpc>
                      <a:spcBef>
                        <a:spcPts val="0"/>
                      </a:spcBef>
                      <a:spcAft>
                        <a:spcPts val="80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CA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10</a:t>
                    </a:r>
                    <a:endParaRPr kumimoji="0" lang="en-CA" sz="11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 panose="020F0502020204030204"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</p:grpSp>
          </p:grpSp>
          <p:cxnSp>
            <p:nvCxnSpPr>
              <p:cNvPr id="90" name="Straight Connector 89"/>
              <p:cNvCxnSpPr/>
              <p:nvPr/>
            </p:nvCxnSpPr>
            <p:spPr>
              <a:xfrm>
                <a:off x="171450" y="984250"/>
                <a:ext cx="5575300" cy="0"/>
              </a:xfrm>
              <a:prstGeom prst="line">
                <a:avLst/>
              </a:prstGeom>
              <a:noFill/>
              <a:ln w="5715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  <p:grpSp>
            <p:nvGrpSpPr>
              <p:cNvPr id="91" name="Group 90"/>
              <p:cNvGrpSpPr/>
              <p:nvPr/>
            </p:nvGrpSpPr>
            <p:grpSpPr>
              <a:xfrm>
                <a:off x="1041400" y="984250"/>
                <a:ext cx="228600" cy="603250"/>
                <a:chOff x="0" y="0"/>
                <a:chExt cx="228600" cy="603250"/>
              </a:xfrm>
            </p:grpSpPr>
            <p:sp>
              <p:nvSpPr>
                <p:cNvPr id="92" name="Text Box 4106"/>
                <p:cNvSpPr txBox="1"/>
                <p:nvPr/>
              </p:nvSpPr>
              <p:spPr>
                <a:xfrm>
                  <a:off x="0" y="419100"/>
                  <a:ext cx="228600" cy="184150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txBody>
                <a:bodyPr rot="0" spcFirstLastPara="0" vert="horz" wrap="square" lIns="0" tIns="0" rIns="0" bIns="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CA" sz="900" b="1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 panose="020F0502020204030204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1</a:t>
                  </a:r>
                  <a:endParaRPr kumimoji="0" lang="en-CA" sz="11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 panose="020F0502020204030204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93" name="Text Box 4107"/>
                <p:cNvSpPr txBox="1"/>
                <p:nvPr/>
              </p:nvSpPr>
              <p:spPr>
                <a:xfrm>
                  <a:off x="0" y="247650"/>
                  <a:ext cx="228600" cy="184150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txBody>
                <a:bodyPr rot="0" spcFirstLastPara="0" vert="horz" wrap="square" lIns="0" tIns="0" rIns="0" bIns="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CA" sz="900" b="1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 panose="020F0502020204030204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2</a:t>
                  </a:r>
                  <a:endParaRPr kumimoji="0" lang="en-CA" sz="11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 panose="020F0502020204030204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94" name="Text Box 4108"/>
                <p:cNvSpPr txBox="1"/>
                <p:nvPr/>
              </p:nvSpPr>
              <p:spPr>
                <a:xfrm>
                  <a:off x="0" y="88900"/>
                  <a:ext cx="228600" cy="184150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txBody>
                <a:bodyPr rot="0" spcFirstLastPara="0" vert="horz" wrap="square" lIns="0" tIns="0" rIns="0" bIns="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CA" sz="900" b="1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 panose="020F0502020204030204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3</a:t>
                  </a:r>
                  <a:endParaRPr kumimoji="0" lang="en-CA" sz="11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 panose="020F0502020204030204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95" name="Text Box 4109"/>
                <p:cNvSpPr txBox="1"/>
                <p:nvPr/>
              </p:nvSpPr>
              <p:spPr>
                <a:xfrm>
                  <a:off x="0" y="0"/>
                  <a:ext cx="207645" cy="184150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txBody>
                <a:bodyPr rot="0" spcFirstLastPara="0" vert="horz" wrap="square" lIns="0" tIns="0" rIns="0" bIns="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CA" sz="900" b="1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 panose="020F0502020204030204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4</a:t>
                  </a:r>
                  <a:endParaRPr kumimoji="0" lang="en-CA" sz="11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 panose="020F0502020204030204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p:grpSp>
        </p:grpSp>
        <p:grpSp>
          <p:nvGrpSpPr>
            <p:cNvPr id="74" name="Group 73"/>
            <p:cNvGrpSpPr/>
            <p:nvPr/>
          </p:nvGrpSpPr>
          <p:grpSpPr>
            <a:xfrm>
              <a:off x="444500" y="0"/>
              <a:ext cx="4743450" cy="184150"/>
              <a:chOff x="0" y="0"/>
              <a:chExt cx="4743450" cy="184150"/>
            </a:xfrm>
          </p:grpSpPr>
          <p:sp>
            <p:nvSpPr>
              <p:cNvPr id="75" name="Text Box 6"/>
              <p:cNvSpPr txBox="1"/>
              <p:nvPr/>
            </p:nvSpPr>
            <p:spPr>
              <a:xfrm>
                <a:off x="0" y="0"/>
                <a:ext cx="228600" cy="184150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txBody>
              <a:bodyPr rot="0" spcFirstLastPara="0" vert="horz" wrap="squar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CA" sz="9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 panose="020F0502020204030204"/>
                    <a:ea typeface="Calibri" panose="020F0502020204030204" pitchFamily="34" charset="0"/>
                    <a:cs typeface="Times New Roman" panose="02020603050405020304" pitchFamily="18" charset="0"/>
                  </a:rPr>
                  <a:t>27</a:t>
                </a:r>
                <a:endParaRPr kumimoji="0" lang="en-CA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6" name="Text Box 4097"/>
              <p:cNvSpPr txBox="1"/>
              <p:nvPr/>
            </p:nvSpPr>
            <p:spPr>
              <a:xfrm>
                <a:off x="317500" y="0"/>
                <a:ext cx="228600" cy="184150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txBody>
              <a:bodyPr rot="0" spcFirstLastPara="0" vert="horz" wrap="squar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CA" sz="9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 panose="020F0502020204030204"/>
                    <a:ea typeface="Calibri" panose="020F0502020204030204" pitchFamily="34" charset="0"/>
                    <a:cs typeface="Times New Roman" panose="02020603050405020304" pitchFamily="18" charset="0"/>
                  </a:rPr>
                  <a:t>26</a:t>
                </a:r>
                <a:endParaRPr kumimoji="0" lang="en-CA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7" name="Text Box 4122"/>
              <p:cNvSpPr txBox="1"/>
              <p:nvPr/>
            </p:nvSpPr>
            <p:spPr>
              <a:xfrm>
                <a:off x="641350" y="0"/>
                <a:ext cx="228600" cy="184150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txBody>
              <a:bodyPr rot="0" spcFirstLastPara="0" vert="horz" wrap="squar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CA" sz="9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 panose="020F0502020204030204"/>
                    <a:ea typeface="Calibri" panose="020F0502020204030204" pitchFamily="34" charset="0"/>
                    <a:cs typeface="Times New Roman" panose="02020603050405020304" pitchFamily="18" charset="0"/>
                  </a:rPr>
                  <a:t>25</a:t>
                </a:r>
                <a:endParaRPr kumimoji="0" lang="en-CA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Text Box 4123"/>
              <p:cNvSpPr txBox="1"/>
              <p:nvPr/>
            </p:nvSpPr>
            <p:spPr>
              <a:xfrm>
                <a:off x="958850" y="0"/>
                <a:ext cx="228600" cy="184150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txBody>
              <a:bodyPr rot="0" spcFirstLastPara="0" vert="horz" wrap="squar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CA" sz="9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 panose="020F0502020204030204"/>
                    <a:ea typeface="Calibri" panose="020F0502020204030204" pitchFamily="34" charset="0"/>
                    <a:cs typeface="Times New Roman" panose="02020603050405020304" pitchFamily="18" charset="0"/>
                  </a:rPr>
                  <a:t>24</a:t>
                </a:r>
                <a:endParaRPr kumimoji="0" lang="en-CA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9" name="Text Box 4124"/>
              <p:cNvSpPr txBox="1"/>
              <p:nvPr/>
            </p:nvSpPr>
            <p:spPr>
              <a:xfrm>
                <a:off x="1314450" y="0"/>
                <a:ext cx="228600" cy="184150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txBody>
              <a:bodyPr rot="0" spcFirstLastPara="0" vert="horz" wrap="squar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CA" sz="9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 panose="020F0502020204030204"/>
                    <a:ea typeface="Calibri" panose="020F0502020204030204" pitchFamily="34" charset="0"/>
                    <a:cs typeface="Times New Roman" panose="02020603050405020304" pitchFamily="18" charset="0"/>
                  </a:rPr>
                  <a:t>23</a:t>
                </a:r>
                <a:endParaRPr kumimoji="0" lang="en-CA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Text Box 4125"/>
              <p:cNvSpPr txBox="1"/>
              <p:nvPr/>
            </p:nvSpPr>
            <p:spPr>
              <a:xfrm>
                <a:off x="1644650" y="0"/>
                <a:ext cx="228600" cy="184150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txBody>
              <a:bodyPr rot="0" spcFirstLastPara="0" vert="horz" wrap="squar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CA" sz="9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 panose="020F0502020204030204"/>
                    <a:ea typeface="Calibri" panose="020F0502020204030204" pitchFamily="34" charset="0"/>
                    <a:cs typeface="Times New Roman" panose="02020603050405020304" pitchFamily="18" charset="0"/>
                  </a:rPr>
                  <a:t>22</a:t>
                </a:r>
                <a:endParaRPr kumimoji="0" lang="en-CA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Text Box 4126"/>
              <p:cNvSpPr txBox="1"/>
              <p:nvPr/>
            </p:nvSpPr>
            <p:spPr>
              <a:xfrm>
                <a:off x="1987550" y="0"/>
                <a:ext cx="228600" cy="184150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txBody>
              <a:bodyPr rot="0" spcFirstLastPara="0" vert="horz" wrap="squar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CA" sz="9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 panose="020F0502020204030204"/>
                    <a:ea typeface="Calibri" panose="020F0502020204030204" pitchFamily="34" charset="0"/>
                    <a:cs typeface="Times New Roman" panose="02020603050405020304" pitchFamily="18" charset="0"/>
                  </a:rPr>
                  <a:t>21</a:t>
                </a:r>
                <a:endParaRPr kumimoji="0" lang="en-CA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" name="Text Box 4127"/>
              <p:cNvSpPr txBox="1"/>
              <p:nvPr/>
            </p:nvSpPr>
            <p:spPr>
              <a:xfrm>
                <a:off x="2317750" y="0"/>
                <a:ext cx="228600" cy="184150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txBody>
              <a:bodyPr rot="0" spcFirstLastPara="0" vert="horz" wrap="squar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CA" sz="9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 panose="020F0502020204030204"/>
                    <a:ea typeface="Calibri" panose="020F0502020204030204" pitchFamily="34" charset="0"/>
                    <a:cs typeface="Times New Roman" panose="02020603050405020304" pitchFamily="18" charset="0"/>
                  </a:rPr>
                  <a:t>20</a:t>
                </a:r>
                <a:endParaRPr kumimoji="0" lang="en-CA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Text Box 4128"/>
              <p:cNvSpPr txBox="1"/>
              <p:nvPr/>
            </p:nvSpPr>
            <p:spPr>
              <a:xfrm>
                <a:off x="2635250" y="0"/>
                <a:ext cx="228600" cy="184150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txBody>
              <a:bodyPr rot="0" spcFirstLastPara="0" vert="horz" wrap="squar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CA" sz="9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 panose="020F0502020204030204"/>
                    <a:ea typeface="Calibri" panose="020F0502020204030204" pitchFamily="34" charset="0"/>
                    <a:cs typeface="Times New Roman" panose="02020603050405020304" pitchFamily="18" charset="0"/>
                  </a:rPr>
                  <a:t>19</a:t>
                </a:r>
                <a:endParaRPr kumimoji="0" lang="en-CA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Text Box 4129"/>
              <p:cNvSpPr txBox="1"/>
              <p:nvPr/>
            </p:nvSpPr>
            <p:spPr>
              <a:xfrm>
                <a:off x="3009900" y="0"/>
                <a:ext cx="228600" cy="184150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txBody>
              <a:bodyPr rot="0" spcFirstLastPara="0" vert="horz" wrap="squar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CA" sz="9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 panose="020F0502020204030204"/>
                    <a:ea typeface="Calibri" panose="020F0502020204030204" pitchFamily="34" charset="0"/>
                    <a:cs typeface="Times New Roman" panose="02020603050405020304" pitchFamily="18" charset="0"/>
                  </a:rPr>
                  <a:t>18</a:t>
                </a:r>
                <a:endParaRPr kumimoji="0" lang="en-CA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Text Box 4130"/>
              <p:cNvSpPr txBox="1"/>
              <p:nvPr/>
            </p:nvSpPr>
            <p:spPr>
              <a:xfrm>
                <a:off x="3390900" y="0"/>
                <a:ext cx="228600" cy="184150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txBody>
              <a:bodyPr rot="0" spcFirstLastPara="0" vert="horz" wrap="squar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CA" sz="9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 panose="020F0502020204030204"/>
                    <a:ea typeface="Calibri" panose="020F0502020204030204" pitchFamily="34" charset="0"/>
                    <a:cs typeface="Times New Roman" panose="02020603050405020304" pitchFamily="18" charset="0"/>
                  </a:rPr>
                  <a:t>17</a:t>
                </a:r>
                <a:endParaRPr kumimoji="0" lang="en-CA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Text Box 4131"/>
              <p:cNvSpPr txBox="1"/>
              <p:nvPr/>
            </p:nvSpPr>
            <p:spPr>
              <a:xfrm>
                <a:off x="3759200" y="0"/>
                <a:ext cx="228600" cy="184150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txBody>
              <a:bodyPr rot="0" spcFirstLastPara="0" vert="horz" wrap="squar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CA" sz="9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 panose="020F0502020204030204"/>
                    <a:ea typeface="Calibri" panose="020F0502020204030204" pitchFamily="34" charset="0"/>
                    <a:cs typeface="Times New Roman" panose="02020603050405020304" pitchFamily="18" charset="0"/>
                  </a:rPr>
                  <a:t>16</a:t>
                </a:r>
                <a:endParaRPr kumimoji="0" lang="en-CA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7" name="Text Box 4132"/>
              <p:cNvSpPr txBox="1"/>
              <p:nvPr/>
            </p:nvSpPr>
            <p:spPr>
              <a:xfrm>
                <a:off x="4146550" y="0"/>
                <a:ext cx="228600" cy="184150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txBody>
              <a:bodyPr rot="0" spcFirstLastPara="0" vert="horz" wrap="squar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CA" sz="9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 panose="020F0502020204030204"/>
                    <a:ea typeface="Calibri" panose="020F0502020204030204" pitchFamily="34" charset="0"/>
                    <a:cs typeface="Times New Roman" panose="02020603050405020304" pitchFamily="18" charset="0"/>
                  </a:rPr>
                  <a:t>15</a:t>
                </a:r>
                <a:endParaRPr kumimoji="0" lang="en-CA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8" name="Text Box 4133"/>
              <p:cNvSpPr txBox="1"/>
              <p:nvPr/>
            </p:nvSpPr>
            <p:spPr>
              <a:xfrm>
                <a:off x="4514850" y="0"/>
                <a:ext cx="228600" cy="184150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txBody>
              <a:bodyPr rot="0" spcFirstLastPara="0" vert="horz" wrap="squar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CA" sz="9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 panose="020F0502020204030204"/>
                    <a:ea typeface="Calibri" panose="020F0502020204030204" pitchFamily="34" charset="0"/>
                    <a:cs typeface="Times New Roman" panose="02020603050405020304" pitchFamily="18" charset="0"/>
                  </a:rPr>
                  <a:t>14</a:t>
                </a:r>
                <a:endParaRPr kumimoji="0" lang="en-CA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140" name="TextBox 139"/>
          <p:cNvSpPr txBox="1"/>
          <p:nvPr/>
        </p:nvSpPr>
        <p:spPr>
          <a:xfrm>
            <a:off x="8532440" y="15483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CB1EE45-A112-444A-9A03-75E6F7D24347}" type="slidenum">
              <a:rPr lang="en-CA" smtClean="0"/>
              <a:t>15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04420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71600" y="351458"/>
            <a:ext cx="7056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smtClean="0"/>
              <a:t>Rotation by Repeat Measurement</a:t>
            </a:r>
            <a:endParaRPr lang="en-CA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8532440" y="15483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CB1EE45-A112-444A-9A03-75E6F7D24347}" type="slidenum">
              <a:rPr lang="en-CA" smtClean="0"/>
              <a:t>16</a:t>
            </a:fld>
            <a:endParaRPr lang="en-CA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042911"/>
            <a:ext cx="3600000" cy="2243352"/>
          </a:xfrm>
          <a:prstGeom prst="rect">
            <a:avLst/>
          </a:prstGeom>
          <a:noFill/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059582"/>
            <a:ext cx="3600000" cy="222668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45974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59632" y="339502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 smtClean="0"/>
              <a:t>3D Visualization</a:t>
            </a:r>
            <a:endParaRPr lang="en-C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8532440" y="15483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CB1EE45-A112-444A-9A03-75E6F7D24347}" type="slidenum">
              <a:rPr lang="en-CA" smtClean="0"/>
              <a:t>17</a:t>
            </a:fld>
            <a:endParaRPr lang="en-CA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1760" y="1419621"/>
            <a:ext cx="4176464" cy="2999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48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623826D-97D4-21C5-625D-B85B47EAD4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9632" y="1059582"/>
            <a:ext cx="7632848" cy="3096344"/>
          </a:xfrm>
        </p:spPr>
        <p:txBody>
          <a:bodyPr/>
          <a:lstStyle/>
          <a:p>
            <a:r>
              <a:rPr lang="en-CA" sz="2400" dirty="0" smtClean="0"/>
              <a:t>Need methods to link post analysis to fasteners under study </a:t>
            </a:r>
          </a:p>
          <a:p>
            <a:r>
              <a:rPr lang="en-CA" sz="2400" dirty="0" smtClean="0"/>
              <a:t>Demonstrated improved methodology for processing measurements</a:t>
            </a:r>
          </a:p>
          <a:p>
            <a:r>
              <a:rPr lang="en-CA" sz="2400" dirty="0" smtClean="0"/>
              <a:t>Some repeat measurements are useful to reduce scatter in </a:t>
            </a:r>
            <a:r>
              <a:rPr lang="en-CA" sz="2400" dirty="0" smtClean="0"/>
              <a:t>visualization</a:t>
            </a:r>
            <a:endParaRPr lang="en-CA" sz="2400" dirty="0" smtClean="0"/>
          </a:p>
          <a:p>
            <a:r>
              <a:rPr lang="en-CA" sz="2400" dirty="0" smtClean="0"/>
              <a:t>Can’t handle isolated fasteners or small groups of fasteners</a:t>
            </a:r>
            <a:endParaRPr lang="en-CA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259632" y="339502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 smtClean="0"/>
              <a:t>Summary</a:t>
            </a:r>
            <a:endParaRPr lang="en-C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8532440" y="15483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CB1EE45-A112-444A-9A03-75E6F7D24347}" type="slidenum">
              <a:rPr lang="en-CA" smtClean="0"/>
              <a:t>18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74581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623826D-97D4-21C5-625D-B85B47EAD4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9752" y="1635646"/>
            <a:ext cx="5112568" cy="1388745"/>
          </a:xfrm>
        </p:spPr>
        <p:txBody>
          <a:bodyPr/>
          <a:lstStyle/>
          <a:p>
            <a:r>
              <a:rPr lang="en-CA" dirty="0" smtClean="0"/>
              <a:t>ATESS</a:t>
            </a:r>
          </a:p>
          <a:p>
            <a:r>
              <a:rPr lang="en-CA" dirty="0" smtClean="0"/>
              <a:t>DTAES</a:t>
            </a:r>
            <a:endParaRPr lang="en-CA" dirty="0"/>
          </a:p>
        </p:txBody>
      </p:sp>
      <p:sp>
        <p:nvSpPr>
          <p:cNvPr id="3" name="TextBox 2"/>
          <p:cNvSpPr txBox="1"/>
          <p:nvPr/>
        </p:nvSpPr>
        <p:spPr>
          <a:xfrm>
            <a:off x="1259632" y="339502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 smtClean="0"/>
              <a:t>Acknowledgements</a:t>
            </a:r>
            <a:endParaRPr lang="en-C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8532440" y="15483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CB1EE45-A112-444A-9A03-75E6F7D24347}" type="slidenum">
              <a:rPr lang="en-CA" smtClean="0"/>
              <a:t>19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46469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623826D-97D4-21C5-625D-B85B47EAD4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3648" y="1275606"/>
            <a:ext cx="6347048" cy="2684889"/>
          </a:xfrm>
        </p:spPr>
        <p:txBody>
          <a:bodyPr/>
          <a:lstStyle/>
          <a:p>
            <a:r>
              <a:rPr lang="en-CA" dirty="0" smtClean="0"/>
              <a:t>PEC Measurement</a:t>
            </a:r>
          </a:p>
          <a:p>
            <a:r>
              <a:rPr lang="en-CA" dirty="0" smtClean="0"/>
              <a:t>Practical Issues</a:t>
            </a:r>
          </a:p>
          <a:p>
            <a:r>
              <a:rPr lang="en-CA" dirty="0" smtClean="0"/>
              <a:t>Technical Issues</a:t>
            </a:r>
          </a:p>
          <a:p>
            <a:pPr lvl="1"/>
            <a:r>
              <a:rPr lang="en-CA" dirty="0" smtClean="0"/>
              <a:t>Small signal in big scatter</a:t>
            </a:r>
          </a:p>
          <a:p>
            <a:pPr lvl="1"/>
            <a:r>
              <a:rPr lang="en-CA" dirty="0" smtClean="0"/>
              <a:t>Cluster Analysis</a:t>
            </a:r>
          </a:p>
          <a:p>
            <a:r>
              <a:rPr lang="en-CA" dirty="0" smtClean="0"/>
              <a:t>Summary/Future Work</a:t>
            </a:r>
            <a:endParaRPr lang="en-CA" dirty="0"/>
          </a:p>
        </p:txBody>
      </p:sp>
      <p:sp>
        <p:nvSpPr>
          <p:cNvPr id="3" name="TextBox 2"/>
          <p:cNvSpPr txBox="1"/>
          <p:nvPr/>
        </p:nvSpPr>
        <p:spPr>
          <a:xfrm>
            <a:off x="1259632" y="339502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 smtClean="0"/>
              <a:t>Outline</a:t>
            </a:r>
            <a:endParaRPr lang="en-C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8604448" y="15483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CB1EE45-A112-444A-9A03-75E6F7D24347}" type="slidenum">
              <a:rPr lang="en-CA" smtClean="0"/>
              <a:t>2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9464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59632" y="339502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 smtClean="0"/>
              <a:t>Questions?</a:t>
            </a:r>
            <a:endParaRPr lang="en-CA" sz="3600" dirty="0"/>
          </a:p>
        </p:txBody>
      </p:sp>
      <p:pic>
        <p:nvPicPr>
          <p:cNvPr id="1026" name="Picture 2" descr="See the source 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131590"/>
            <a:ext cx="3300000" cy="36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532440" y="15483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CB1EE45-A112-444A-9A03-75E6F7D24347}" type="slidenum">
              <a:rPr lang="en-CA" smtClean="0"/>
              <a:t>20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39917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346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59632" y="339502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 smtClean="0"/>
              <a:t>Outline</a:t>
            </a:r>
            <a:endParaRPr lang="en-CA" sz="3600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585542"/>
            <a:ext cx="2807970" cy="2486660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09" t="22895" r="22884" b="18394"/>
          <a:stretch/>
        </p:blipFill>
        <p:spPr bwMode="auto">
          <a:xfrm>
            <a:off x="4860032" y="1621102"/>
            <a:ext cx="2879725" cy="24511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532440" y="15483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CB1EE45-A112-444A-9A03-75E6F7D24347}" type="slidenum">
              <a:rPr lang="en-CA" smtClean="0"/>
              <a:t>22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80120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623826D-97D4-21C5-625D-B85B47EAD4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3648" y="1563638"/>
            <a:ext cx="6347048" cy="1296144"/>
          </a:xfrm>
        </p:spPr>
        <p:txBody>
          <a:bodyPr/>
          <a:lstStyle/>
          <a:p>
            <a:r>
              <a:rPr lang="en-CA" dirty="0" smtClean="0"/>
              <a:t>No need to Remove Fasteners</a:t>
            </a:r>
          </a:p>
          <a:p>
            <a:r>
              <a:rPr lang="en-CA" dirty="0" smtClean="0"/>
              <a:t>Fast (3 seconds/measurement)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59632" y="339502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 smtClean="0"/>
              <a:t>Why PEC?</a:t>
            </a:r>
            <a:endParaRPr lang="en-C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8604448" y="15483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CB1EE45-A112-444A-9A03-75E6F7D24347}" type="slidenum">
              <a:rPr lang="en-CA" smtClean="0"/>
              <a:t>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49785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59632" y="339502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 smtClean="0"/>
              <a:t>PEC Measurement</a:t>
            </a:r>
            <a:endParaRPr lang="en-C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8604448" y="15483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CB1EE45-A112-444A-9A03-75E6F7D24347}" type="slidenum">
              <a:rPr lang="en-CA" smtClean="0"/>
              <a:t>4</a:t>
            </a:fld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1146548" y="2057792"/>
            <a:ext cx="1800200" cy="646331"/>
          </a:xfrm>
          <a:prstGeom prst="rect">
            <a:avLst/>
          </a:prstGeom>
          <a:noFill/>
          <a:ln w="57150"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CA" dirty="0" smtClean="0"/>
              <a:t>Take Physical Measurement</a:t>
            </a:r>
            <a:endParaRPr lang="en-CA" dirty="0"/>
          </a:p>
        </p:txBody>
      </p:sp>
      <p:grpSp>
        <p:nvGrpSpPr>
          <p:cNvPr id="11" name="Group 10"/>
          <p:cNvGrpSpPr/>
          <p:nvPr/>
        </p:nvGrpSpPr>
        <p:grpSpPr>
          <a:xfrm>
            <a:off x="3131840" y="1919292"/>
            <a:ext cx="2499742" cy="923330"/>
            <a:chOff x="3131840" y="1919292"/>
            <a:chExt cx="2499742" cy="923330"/>
          </a:xfrm>
        </p:grpSpPr>
        <p:sp>
          <p:nvSpPr>
            <p:cNvPr id="7" name="TextBox 6"/>
            <p:cNvSpPr txBox="1"/>
            <p:nvPr/>
          </p:nvSpPr>
          <p:spPr>
            <a:xfrm>
              <a:off x="3831382" y="1919292"/>
              <a:ext cx="1800200" cy="923330"/>
            </a:xfrm>
            <a:prstGeom prst="rect">
              <a:avLst/>
            </a:prstGeom>
            <a:noFill/>
            <a:ln w="57150">
              <a:solidFill>
                <a:schemeClr val="bg2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CA" dirty="0" smtClean="0"/>
                <a:t>Convert Raw Data to Scores Using MPCA</a:t>
              </a:r>
              <a:endParaRPr lang="en-CA" dirty="0"/>
            </a:p>
          </p:txBody>
        </p:sp>
        <p:sp>
          <p:nvSpPr>
            <p:cNvPr id="10" name="Right Arrow 9"/>
            <p:cNvSpPr/>
            <p:nvPr/>
          </p:nvSpPr>
          <p:spPr>
            <a:xfrm>
              <a:off x="3131840" y="2283718"/>
              <a:ext cx="504056" cy="21602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5868144" y="2057792"/>
            <a:ext cx="2448272" cy="646331"/>
            <a:chOff x="5868144" y="2057792"/>
            <a:chExt cx="2448272" cy="646331"/>
          </a:xfrm>
        </p:grpSpPr>
        <p:sp>
          <p:nvSpPr>
            <p:cNvPr id="9" name="TextBox 8"/>
            <p:cNvSpPr txBox="1"/>
            <p:nvPr/>
          </p:nvSpPr>
          <p:spPr>
            <a:xfrm>
              <a:off x="6516216" y="2057792"/>
              <a:ext cx="1800200" cy="646331"/>
            </a:xfrm>
            <a:prstGeom prst="rect">
              <a:avLst/>
            </a:prstGeom>
            <a:noFill/>
            <a:ln w="57150">
              <a:solidFill>
                <a:schemeClr val="bg2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CA" dirty="0" smtClean="0"/>
                <a:t>Cluster Analysis</a:t>
              </a:r>
              <a:endParaRPr lang="en-CA" dirty="0"/>
            </a:p>
          </p:txBody>
        </p:sp>
        <p:sp>
          <p:nvSpPr>
            <p:cNvPr id="12" name="Right Arrow 11"/>
            <p:cNvSpPr/>
            <p:nvPr/>
          </p:nvSpPr>
          <p:spPr>
            <a:xfrm>
              <a:off x="5868144" y="2298755"/>
              <a:ext cx="504056" cy="164405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794620" y="2880476"/>
            <a:ext cx="3209428" cy="1025324"/>
            <a:chOff x="1794620" y="2880476"/>
            <a:chExt cx="3209428" cy="1025324"/>
          </a:xfrm>
        </p:grpSpPr>
        <p:sp>
          <p:nvSpPr>
            <p:cNvPr id="8" name="TextBox 7"/>
            <p:cNvSpPr txBox="1"/>
            <p:nvPr/>
          </p:nvSpPr>
          <p:spPr>
            <a:xfrm>
              <a:off x="2483768" y="3259469"/>
              <a:ext cx="1800200" cy="646331"/>
            </a:xfrm>
            <a:prstGeom prst="rect">
              <a:avLst/>
            </a:prstGeom>
            <a:noFill/>
            <a:ln w="57150">
              <a:solidFill>
                <a:schemeClr val="bg2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CA" dirty="0" smtClean="0"/>
                <a:t>Check for Consistency</a:t>
              </a:r>
              <a:endParaRPr lang="en-CA" dirty="0"/>
            </a:p>
          </p:txBody>
        </p:sp>
        <p:sp>
          <p:nvSpPr>
            <p:cNvPr id="14" name="Bent Arrow 13"/>
            <p:cNvSpPr/>
            <p:nvPr/>
          </p:nvSpPr>
          <p:spPr>
            <a:xfrm flipH="1" flipV="1">
              <a:off x="4499992" y="3075806"/>
              <a:ext cx="504056" cy="648072"/>
            </a:xfrm>
            <a:prstGeom prst="bentArrow">
              <a:avLst>
                <a:gd name="adj1" fmla="val 25000"/>
                <a:gd name="adj2" fmla="val 25000"/>
                <a:gd name="adj3" fmla="val 25000"/>
                <a:gd name="adj4" fmla="val 7020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solidFill>
                  <a:schemeClr val="tx1"/>
                </a:solidFill>
              </a:endParaRPr>
            </a:p>
          </p:txBody>
        </p:sp>
        <p:sp>
          <p:nvSpPr>
            <p:cNvPr id="15" name="Bent Arrow 14"/>
            <p:cNvSpPr/>
            <p:nvPr/>
          </p:nvSpPr>
          <p:spPr>
            <a:xfrm rot="5400000" flipH="1" flipV="1">
              <a:off x="1667655" y="3007441"/>
              <a:ext cx="757986" cy="504056"/>
            </a:xfrm>
            <a:prstGeom prst="bentArrow">
              <a:avLst>
                <a:gd name="adj1" fmla="val 25000"/>
                <a:gd name="adj2" fmla="val 25000"/>
                <a:gd name="adj3" fmla="val 25000"/>
                <a:gd name="adj4" fmla="val 7020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85769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59632" y="339502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 smtClean="0"/>
              <a:t>Cluster Analysis</a:t>
            </a:r>
            <a:endParaRPr lang="en-C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8604448" y="15483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CB1EE45-A112-444A-9A03-75E6F7D24347}" type="slidenum">
              <a:rPr lang="en-CA" smtClean="0"/>
              <a:t>5</a:t>
            </a:fld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1979712" y="1347614"/>
            <a:ext cx="17780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600" dirty="0" smtClean="0"/>
              <a:t>Cluster</a:t>
            </a:r>
            <a:endParaRPr lang="en-CA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5627190" y="1347614"/>
            <a:ext cx="11865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600" dirty="0" smtClean="0"/>
              <a:t>ANN</a:t>
            </a:r>
            <a:endParaRPr lang="en-CA" sz="36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5389999"/>
              </p:ext>
            </p:extLst>
          </p:nvPr>
        </p:nvGraphicFramePr>
        <p:xfrm>
          <a:off x="1451695" y="2125159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911810903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7199362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Post Analysis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Post or Immediate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1767919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4700803"/>
              </p:ext>
            </p:extLst>
          </p:nvPr>
        </p:nvGraphicFramePr>
        <p:xfrm>
          <a:off x="1451695" y="2604760"/>
          <a:ext cx="609600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566921868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8747492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Requires</a:t>
                      </a:r>
                      <a:r>
                        <a:rPr lang="en-CA" baseline="0" dirty="0" smtClean="0"/>
                        <a:t> a minimum number of measurements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Once trained can operate on single measurements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291631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8677824"/>
              </p:ext>
            </p:extLst>
          </p:nvPr>
        </p:nvGraphicFramePr>
        <p:xfrm>
          <a:off x="1451695" y="3353601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913100183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1002168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blind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Requires Training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5595275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9585496"/>
              </p:ext>
            </p:extLst>
          </p:nvPr>
        </p:nvGraphicFramePr>
        <p:xfrm>
          <a:off x="1451695" y="3833203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913100183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1002168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No Calibration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Requires Calibration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55952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5345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59632" y="339502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 smtClean="0"/>
              <a:t>Cluster Analysis</a:t>
            </a:r>
            <a:endParaRPr lang="en-C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8604448" y="15483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CB1EE45-A112-444A-9A03-75E6F7D24347}" type="slidenum">
              <a:rPr lang="en-CA" smtClean="0"/>
              <a:t>6</a:t>
            </a:fld>
            <a:endParaRPr lang="en-CA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275606"/>
            <a:ext cx="3599815" cy="3499485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>
            <a:off x="3059832" y="3075806"/>
            <a:ext cx="756084" cy="57606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724128" y="1272009"/>
            <a:ext cx="32704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 err="1" smtClean="0"/>
              <a:t>Mahalnobis</a:t>
            </a:r>
            <a:r>
              <a:rPr lang="en-CA" sz="2400" dirty="0" smtClean="0"/>
              <a:t> Distance</a:t>
            </a:r>
            <a:endParaRPr lang="en-CA" sz="2400" dirty="0"/>
          </a:p>
        </p:txBody>
      </p:sp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E623826D-97D4-21C5-625D-B85B47EAD4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84168" y="1995686"/>
            <a:ext cx="2736304" cy="1656184"/>
          </a:xfrm>
        </p:spPr>
        <p:txBody>
          <a:bodyPr/>
          <a:lstStyle/>
          <a:p>
            <a:r>
              <a:rPr lang="en-CA" sz="2000" dirty="0" smtClean="0"/>
              <a:t>Need to know centroid and covariance matrix</a:t>
            </a:r>
          </a:p>
          <a:p>
            <a:r>
              <a:rPr lang="en-CA" sz="2000" dirty="0" smtClean="0"/>
              <a:t>Robust Statistics</a:t>
            </a:r>
          </a:p>
        </p:txBody>
      </p:sp>
    </p:spTree>
    <p:extLst>
      <p:ext uri="{BB962C8B-B14F-4D97-AF65-F5344CB8AC3E}">
        <p14:creationId xmlns:p14="http://schemas.microsoft.com/office/powerpoint/2010/main" val="2607595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59632" y="339502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 smtClean="0"/>
              <a:t>Practical Issues</a:t>
            </a:r>
            <a:endParaRPr lang="en-CA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787624" y="459582"/>
            <a:ext cx="3600000" cy="4800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8604448" y="15483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CB1EE45-A112-444A-9A03-75E6F7D24347}" type="slidenum">
              <a:rPr lang="en-CA" smtClean="0"/>
              <a:t>7</a:t>
            </a:fld>
            <a:endParaRPr lang="en-CA" dirty="0"/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E623826D-97D4-21C5-625D-B85B47EAD4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56176" y="1203598"/>
            <a:ext cx="2736304" cy="2684889"/>
          </a:xfrm>
        </p:spPr>
        <p:txBody>
          <a:bodyPr/>
          <a:lstStyle/>
          <a:p>
            <a:r>
              <a:rPr lang="en-CA" dirty="0" smtClean="0"/>
              <a:t>Number fasteners</a:t>
            </a:r>
          </a:p>
          <a:p>
            <a:r>
              <a:rPr lang="en-CA" dirty="0" smtClean="0"/>
              <a:t>Check numbering</a:t>
            </a:r>
          </a:p>
          <a:p>
            <a:r>
              <a:rPr lang="en-CA" dirty="0" smtClean="0"/>
              <a:t>Data confirmation</a:t>
            </a:r>
          </a:p>
        </p:txBody>
      </p:sp>
    </p:spTree>
    <p:extLst>
      <p:ext uri="{BB962C8B-B14F-4D97-AF65-F5344CB8AC3E}">
        <p14:creationId xmlns:p14="http://schemas.microsoft.com/office/powerpoint/2010/main" val="3609733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6611" y="985833"/>
            <a:ext cx="3810532" cy="28578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59632" y="339502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 smtClean="0"/>
              <a:t>Technical Issues</a:t>
            </a:r>
            <a:endParaRPr lang="en-CA" sz="3600" dirty="0"/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779662"/>
            <a:ext cx="2879725" cy="21609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604448" y="15483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CB1EE45-A112-444A-9A03-75E6F7D24347}" type="slidenum">
              <a:rPr lang="en-CA" smtClean="0"/>
              <a:t>8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4203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59632" y="339502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 smtClean="0"/>
              <a:t>Technical Issues</a:t>
            </a:r>
            <a:endParaRPr lang="en-CA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8604448" y="15483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CB1EE45-A112-444A-9A03-75E6F7D24347}" type="slidenum">
              <a:rPr lang="en-CA" smtClean="0"/>
              <a:t>9</a:t>
            </a:fld>
            <a:endParaRPr lang="en-CA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5316" y="1758840"/>
            <a:ext cx="4115156" cy="246909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576" y="1758840"/>
            <a:ext cx="3699983" cy="2394106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744594" y="1419622"/>
            <a:ext cx="17219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2.5 mm crack</a:t>
            </a:r>
            <a:endParaRPr lang="en-CA" dirty="0"/>
          </a:p>
        </p:txBody>
      </p:sp>
      <p:sp>
        <p:nvSpPr>
          <p:cNvPr id="14" name="TextBox 13"/>
          <p:cNvSpPr txBox="1"/>
          <p:nvPr/>
        </p:nvSpPr>
        <p:spPr>
          <a:xfrm>
            <a:off x="6084168" y="1438458"/>
            <a:ext cx="1705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Fastener shift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8765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2944</TotalTime>
  <Words>286</Words>
  <Application>Microsoft Office PowerPoint</Application>
  <PresentationFormat>On-screen Show (16:9)</PresentationFormat>
  <Paragraphs>119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Calibri</vt:lpstr>
      <vt:lpstr>Lucida Sans Unicode</vt:lpstr>
      <vt:lpstr>Symbol</vt:lpstr>
      <vt:lpstr>Times New Roman</vt:lpstr>
      <vt:lpstr>Verdana</vt:lpstr>
      <vt:lpstr>Wingdings 2</vt:lpstr>
      <vt:lpstr>Wingdings 3</vt:lpstr>
      <vt:lpstr>Concourse</vt:lpstr>
      <vt:lpstr>Towards a Practical Pulsed Eddy Current Inspection of Fasteners on Aircraft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memberservices</dc:creator>
  <cp:lastModifiedBy>Ross Underhill (ADMIN)</cp:lastModifiedBy>
  <cp:revision>56</cp:revision>
  <dcterms:created xsi:type="dcterms:W3CDTF">2016-09-20T16:46:36Z</dcterms:created>
  <dcterms:modified xsi:type="dcterms:W3CDTF">2022-05-11T15:52:08Z</dcterms:modified>
</cp:coreProperties>
</file>