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6" r:id="rId2"/>
    <p:sldId id="263" r:id="rId3"/>
    <p:sldId id="264" r:id="rId4"/>
    <p:sldId id="273" r:id="rId5"/>
    <p:sldId id="272" r:id="rId6"/>
    <p:sldId id="294" r:id="rId7"/>
    <p:sldId id="295" r:id="rId8"/>
    <p:sldId id="260" r:id="rId9"/>
    <p:sldId id="297" r:id="rId10"/>
    <p:sldId id="267" r:id="rId11"/>
    <p:sldId id="258" r:id="rId12"/>
    <p:sldId id="259" r:id="rId13"/>
    <p:sldId id="265" r:id="rId14"/>
    <p:sldId id="261" r:id="rId15"/>
    <p:sldId id="262" r:id="rId16"/>
    <p:sldId id="296" r:id="rId17"/>
    <p:sldId id="298" r:id="rId18"/>
    <p:sldId id="299" r:id="rId19"/>
    <p:sldId id="300" r:id="rId20"/>
    <p:sldId id="303" r:id="rId21"/>
    <p:sldId id="302" r:id="rId22"/>
    <p:sldId id="301" r:id="rId23"/>
    <p:sldId id="304" r:id="rId24"/>
    <p:sldId id="305" r:id="rId25"/>
    <p:sldId id="306" r:id="rId26"/>
    <p:sldId id="282" r:id="rId27"/>
    <p:sldId id="285" r:id="rId2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0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0" autoAdjust="0"/>
    <p:restoredTop sz="90166" autoAdjust="0"/>
  </p:normalViewPr>
  <p:slideViewPr>
    <p:cSldViewPr>
      <p:cViewPr varScale="1">
        <p:scale>
          <a:sx n="84" d="100"/>
          <a:sy n="84" d="100"/>
        </p:scale>
        <p:origin x="-19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18" tIns="46409" rIns="92818" bIns="46409" rtlCol="0"/>
          <a:lstStyle>
            <a:lvl1pPr algn="l">
              <a:defRPr sz="1200"/>
            </a:lvl1pPr>
          </a:lstStyle>
          <a:p>
            <a:endParaRPr lang="en-CA"/>
          </a:p>
        </p:txBody>
      </p:sp>
      <p:sp>
        <p:nvSpPr>
          <p:cNvPr id="3" name="Date Placeholder 2"/>
          <p:cNvSpPr>
            <a:spLocks noGrp="1"/>
          </p:cNvSpPr>
          <p:nvPr>
            <p:ph type="dt" idx="1"/>
          </p:nvPr>
        </p:nvSpPr>
        <p:spPr>
          <a:xfrm>
            <a:off x="3970938" y="0"/>
            <a:ext cx="3037840" cy="461804"/>
          </a:xfrm>
          <a:prstGeom prst="rect">
            <a:avLst/>
          </a:prstGeom>
        </p:spPr>
        <p:txBody>
          <a:bodyPr vert="horz" lIns="92818" tIns="46409" rIns="92818" bIns="46409" rtlCol="0"/>
          <a:lstStyle>
            <a:lvl1pPr algn="r">
              <a:defRPr sz="1200"/>
            </a:lvl1pPr>
          </a:lstStyle>
          <a:p>
            <a:fld id="{5AA41141-1A4F-4F16-B8DF-7D08379208A4}" type="datetimeFigureOut">
              <a:rPr lang="en-CA" smtClean="0"/>
              <a:t>14/05/2022</a:t>
            </a:fld>
            <a:endParaRPr lang="en-CA"/>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18" tIns="46409" rIns="92818" bIns="46409" rtlCol="0" anchor="ctr"/>
          <a:lstStyle/>
          <a:p>
            <a:endParaRPr lang="en-CA"/>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18" tIns="46409" rIns="92818" bIns="4640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3037840" cy="461804"/>
          </a:xfrm>
          <a:prstGeom prst="rect">
            <a:avLst/>
          </a:prstGeom>
        </p:spPr>
        <p:txBody>
          <a:bodyPr vert="horz" lIns="92818" tIns="46409" rIns="92818" bIns="4640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18" tIns="46409" rIns="92818" bIns="46409" rtlCol="0" anchor="b"/>
          <a:lstStyle>
            <a:lvl1pPr algn="r">
              <a:defRPr sz="1200"/>
            </a:lvl1pPr>
          </a:lstStyle>
          <a:p>
            <a:fld id="{78D6146E-A99E-48AE-99B1-498237A0A2CA}" type="slidenum">
              <a:rPr lang="en-CA" smtClean="0"/>
              <a:t>‹#›</a:t>
            </a:fld>
            <a:endParaRPr lang="en-CA"/>
          </a:p>
        </p:txBody>
      </p:sp>
    </p:spTree>
    <p:extLst>
      <p:ext uri="{BB962C8B-B14F-4D97-AF65-F5344CB8AC3E}">
        <p14:creationId xmlns:p14="http://schemas.microsoft.com/office/powerpoint/2010/main" val="2749824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2</a:t>
            </a:fld>
            <a:endParaRPr lang="en-CA"/>
          </a:p>
        </p:txBody>
      </p:sp>
    </p:spTree>
    <p:extLst>
      <p:ext uri="{BB962C8B-B14F-4D97-AF65-F5344CB8AC3E}">
        <p14:creationId xmlns:p14="http://schemas.microsoft.com/office/powerpoint/2010/main" val="145593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15</a:t>
            </a:fld>
            <a:endParaRPr lang="en-CA"/>
          </a:p>
        </p:txBody>
      </p:sp>
    </p:spTree>
    <p:extLst>
      <p:ext uri="{BB962C8B-B14F-4D97-AF65-F5344CB8AC3E}">
        <p14:creationId xmlns:p14="http://schemas.microsoft.com/office/powerpoint/2010/main" val="1444240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26</a:t>
            </a:fld>
            <a:endParaRPr lang="en-CA"/>
          </a:p>
        </p:txBody>
      </p:sp>
    </p:spTree>
    <p:extLst>
      <p:ext uri="{BB962C8B-B14F-4D97-AF65-F5344CB8AC3E}">
        <p14:creationId xmlns:p14="http://schemas.microsoft.com/office/powerpoint/2010/main" val="1200015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27</a:t>
            </a:fld>
            <a:endParaRPr lang="en-CA"/>
          </a:p>
        </p:txBody>
      </p:sp>
    </p:spTree>
    <p:extLst>
      <p:ext uri="{BB962C8B-B14F-4D97-AF65-F5344CB8AC3E}">
        <p14:creationId xmlns:p14="http://schemas.microsoft.com/office/powerpoint/2010/main" val="14559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3</a:t>
            </a:fld>
            <a:endParaRPr lang="en-CA"/>
          </a:p>
        </p:txBody>
      </p:sp>
    </p:spTree>
    <p:extLst>
      <p:ext uri="{BB962C8B-B14F-4D97-AF65-F5344CB8AC3E}">
        <p14:creationId xmlns:p14="http://schemas.microsoft.com/office/powerpoint/2010/main" val="14559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4</a:t>
            </a:fld>
            <a:endParaRPr lang="en-CA"/>
          </a:p>
        </p:txBody>
      </p:sp>
    </p:spTree>
    <p:extLst>
      <p:ext uri="{BB962C8B-B14F-4D97-AF65-F5344CB8AC3E}">
        <p14:creationId xmlns:p14="http://schemas.microsoft.com/office/powerpoint/2010/main" val="145593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5</a:t>
            </a:fld>
            <a:endParaRPr lang="en-CA"/>
          </a:p>
        </p:txBody>
      </p:sp>
    </p:spTree>
    <p:extLst>
      <p:ext uri="{BB962C8B-B14F-4D97-AF65-F5344CB8AC3E}">
        <p14:creationId xmlns:p14="http://schemas.microsoft.com/office/powerpoint/2010/main" val="14559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10</a:t>
            </a:fld>
            <a:endParaRPr lang="en-CA"/>
          </a:p>
        </p:txBody>
      </p:sp>
    </p:spTree>
    <p:extLst>
      <p:ext uri="{BB962C8B-B14F-4D97-AF65-F5344CB8AC3E}">
        <p14:creationId xmlns:p14="http://schemas.microsoft.com/office/powerpoint/2010/main" val="145593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11</a:t>
            </a:fld>
            <a:endParaRPr lang="en-CA"/>
          </a:p>
        </p:txBody>
      </p:sp>
    </p:spTree>
    <p:extLst>
      <p:ext uri="{BB962C8B-B14F-4D97-AF65-F5344CB8AC3E}">
        <p14:creationId xmlns:p14="http://schemas.microsoft.com/office/powerpoint/2010/main" val="144424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12</a:t>
            </a:fld>
            <a:endParaRPr lang="en-CA"/>
          </a:p>
        </p:txBody>
      </p:sp>
    </p:spTree>
    <p:extLst>
      <p:ext uri="{BB962C8B-B14F-4D97-AF65-F5344CB8AC3E}">
        <p14:creationId xmlns:p14="http://schemas.microsoft.com/office/powerpoint/2010/main" val="14559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13</a:t>
            </a:fld>
            <a:endParaRPr lang="en-CA"/>
          </a:p>
        </p:txBody>
      </p:sp>
    </p:spTree>
    <p:extLst>
      <p:ext uri="{BB962C8B-B14F-4D97-AF65-F5344CB8AC3E}">
        <p14:creationId xmlns:p14="http://schemas.microsoft.com/office/powerpoint/2010/main" val="1444240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8D6146E-A99E-48AE-99B1-498237A0A2CA}" type="slidenum">
              <a:rPr lang="en-CA" smtClean="0"/>
              <a:t>14</a:t>
            </a:fld>
            <a:endParaRPr lang="en-CA"/>
          </a:p>
        </p:txBody>
      </p:sp>
    </p:spTree>
    <p:extLst>
      <p:ext uri="{BB962C8B-B14F-4D97-AF65-F5344CB8AC3E}">
        <p14:creationId xmlns:p14="http://schemas.microsoft.com/office/powerpoint/2010/main" val="1444240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3CF630-8BE0-40D2-9184-4BE3079F25E0}" type="datetime1">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EB49AB-6B53-400F-B9EC-CCC1CA6FF408}" type="datetime1">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813B38-F428-47C0-A311-EA1141C2ACF8}" type="datetime1">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E879A-FEFD-44F8-A000-B5394794AC45}" type="datetime1">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97799-D5D3-4CC3-B900-4E19464E8710}" type="datetime1">
              <a:rPr lang="en-US" smtClean="0"/>
              <a:t>5/14/2022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43B0A8-3F9E-4FB0-8219-88F424AC05F9}" type="datetime1">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688C68-673A-4EFA-86B5-55A5C714ACE4}" type="datetime1">
              <a:rPr lang="en-US" smtClean="0"/>
              <a:t>5/14/2022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2305D9-5CC8-4282-9C4F-D0E672044458}" type="datetime1">
              <a:rPr lang="en-US" smtClean="0"/>
              <a:t>5/14/2022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8B1ED7-62E6-4E65-A9A1-367C88A9E93F}" type="datetime1">
              <a:rPr lang="en-US" smtClean="0"/>
              <a:t>5/14/2022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D7334C-90E1-4E3D-97FD-9D388103397A}" type="datetime1">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498C6-1EDA-4C97-A03A-C6085FD827F5}" type="datetime1">
              <a:rPr lang="en-US" smtClean="0"/>
              <a:t>5/14/2022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63688-7E84-40B8-AAE2-BF582003092A}" type="datetime1">
              <a:rPr lang="en-US" smtClean="0"/>
              <a:t>5/14/2022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26.emf"/><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notesSlide" Target="../notesSlides/notesSlide6.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5" Type="http://schemas.openxmlformats.org/officeDocument/2006/relationships/image" Target="../media/image3.png"/><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 Id="rId14" Type="http://schemas.openxmlformats.org/officeDocument/2006/relationships/image" Target="../media/image37.emf"/></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8.emf"/><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 Id="rId9" Type="http://schemas.openxmlformats.org/officeDocument/2006/relationships/image" Target="../media/image9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2.tif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43.emf"/><Relationship Id="rId7" Type="http://schemas.openxmlformats.org/officeDocument/2006/relationships/image" Target="../media/image65.png"/><Relationship Id="rId12" Type="http://schemas.openxmlformats.org/officeDocument/2006/relationships/image" Target="../media/image49.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5.emf"/><Relationship Id="rId11" Type="http://schemas.openxmlformats.org/officeDocument/2006/relationships/image" Target="../media/image48.emf"/><Relationship Id="rId5" Type="http://schemas.openxmlformats.org/officeDocument/2006/relationships/image" Target="../media/image44.emf"/><Relationship Id="rId10" Type="http://schemas.openxmlformats.org/officeDocument/2006/relationships/image" Target="../media/image47.emf"/><Relationship Id="rId4" Type="http://schemas.openxmlformats.org/officeDocument/2006/relationships/image" Target="../media/image41.emf"/><Relationship Id="rId9" Type="http://schemas.openxmlformats.org/officeDocument/2006/relationships/image" Target="../media/image46.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0.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tiff"/><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2.wmf"/><Relationship Id="rId3" Type="http://schemas.openxmlformats.org/officeDocument/2006/relationships/notesSlide" Target="../notesSlides/notesSlide3.xml"/><Relationship Id="rId7" Type="http://schemas.openxmlformats.org/officeDocument/2006/relationships/image" Target="../media/image9.wmf"/><Relationship Id="rId12"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1.wmf"/><Relationship Id="rId5" Type="http://schemas.openxmlformats.org/officeDocument/2006/relationships/image" Target="../media/image2.png"/><Relationship Id="rId15" Type="http://schemas.openxmlformats.org/officeDocument/2006/relationships/image" Target="../media/image14.png"/><Relationship Id="rId10" Type="http://schemas.openxmlformats.org/officeDocument/2006/relationships/oleObject" Target="../embeddings/oleObject3.bin"/><Relationship Id="rId4" Type="http://schemas.openxmlformats.org/officeDocument/2006/relationships/image" Target="../media/image3.png"/><Relationship Id="rId9" Type="http://schemas.openxmlformats.org/officeDocument/2006/relationships/image" Target="../media/image10.wmf"/><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2.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F53F7B5E-F45B-4157-936D-DECB293E60E5}" type="slidenum">
              <a:rPr lang="en-US"/>
              <a:pPr>
                <a:defRPr/>
              </a:pPr>
              <a:t>1</a:t>
            </a:fld>
            <a:endParaRPr lang="en-US"/>
          </a:p>
        </p:txBody>
      </p:sp>
      <p:sp>
        <p:nvSpPr>
          <p:cNvPr id="486404" name="Rectangle 4"/>
          <p:cNvSpPr>
            <a:spLocks noChangeArrowheads="1"/>
          </p:cNvSpPr>
          <p:nvPr/>
        </p:nvSpPr>
        <p:spPr bwMode="auto">
          <a:xfrm>
            <a:off x="76200" y="1447800"/>
            <a:ext cx="9144000" cy="4543409"/>
          </a:xfrm>
          <a:prstGeom prst="rect">
            <a:avLst/>
          </a:prstGeom>
          <a:noFill/>
          <a:ln w="9525">
            <a:noFill/>
            <a:miter lim="800000"/>
            <a:headEnd/>
            <a:tailEnd/>
          </a:ln>
          <a:effectLst/>
        </p:spPr>
        <p:txBody>
          <a:bodyPr anchor="ctr"/>
          <a:lstStyle/>
          <a:p>
            <a:pPr algn="ctr"/>
            <a:endParaRPr lang="en-US" b="1" i="1" u="sng" dirty="0" smtClean="0">
              <a:solidFill>
                <a:schemeClr val="tx2">
                  <a:lumMod val="75000"/>
                </a:schemeClr>
              </a:solidFill>
            </a:endParaRPr>
          </a:p>
          <a:p>
            <a:pPr algn="ctr"/>
            <a:endParaRPr lang="en-US" b="1" i="1" u="sng" dirty="0">
              <a:solidFill>
                <a:schemeClr val="tx2">
                  <a:lumMod val="75000"/>
                </a:schemeClr>
              </a:solidFill>
            </a:endParaRPr>
          </a:p>
          <a:p>
            <a:pPr algn="ctr"/>
            <a:r>
              <a:rPr lang="en-US" b="1" i="1" u="sng" dirty="0" smtClean="0">
                <a:solidFill>
                  <a:schemeClr val="tx2">
                    <a:lumMod val="75000"/>
                  </a:schemeClr>
                </a:solidFill>
              </a:rPr>
              <a:t>A</a:t>
            </a:r>
            <a:r>
              <a:rPr lang="en-US" b="1" i="1" u="sng" dirty="0">
                <a:solidFill>
                  <a:schemeClr val="tx2">
                    <a:lumMod val="75000"/>
                  </a:schemeClr>
                </a:solidFill>
              </a:rPr>
              <a:t>. </a:t>
            </a:r>
            <a:r>
              <a:rPr lang="en-US" b="1" i="1" u="sng" dirty="0" smtClean="0">
                <a:solidFill>
                  <a:schemeClr val="tx2">
                    <a:lumMod val="75000"/>
                  </a:schemeClr>
                </a:solidFill>
              </a:rPr>
              <a:t>Mandelis</a:t>
            </a:r>
            <a:r>
              <a:rPr lang="en-US" b="1" i="1" baseline="30000" dirty="0" smtClean="0">
                <a:solidFill>
                  <a:schemeClr val="tx2">
                    <a:lumMod val="75000"/>
                  </a:schemeClr>
                </a:solidFill>
              </a:rPr>
              <a:t>1,2</a:t>
            </a:r>
            <a:r>
              <a:rPr lang="en-US" b="1" i="1" dirty="0" smtClean="0">
                <a:solidFill>
                  <a:schemeClr val="tx2">
                    <a:lumMod val="75000"/>
                  </a:schemeClr>
                </a:solidFill>
              </a:rPr>
              <a:t>, </a:t>
            </a:r>
            <a:r>
              <a:rPr lang="en-US" b="1" i="1" dirty="0" smtClean="0">
                <a:solidFill>
                  <a:schemeClr val="tx2">
                    <a:lumMod val="75000"/>
                  </a:schemeClr>
                </a:solidFill>
              </a:rPr>
              <a:t>A. </a:t>
            </a:r>
            <a:r>
              <a:rPr lang="en-US" b="1" i="1" dirty="0" smtClean="0">
                <a:solidFill>
                  <a:schemeClr val="tx2">
                    <a:lumMod val="75000"/>
                  </a:schemeClr>
                </a:solidFill>
              </a:rPr>
              <a:t>Melnikov</a:t>
            </a:r>
            <a:r>
              <a:rPr lang="en-US" b="1" i="1" baseline="30000" dirty="0" smtClean="0">
                <a:solidFill>
                  <a:schemeClr val="tx2">
                    <a:lumMod val="75000"/>
                  </a:schemeClr>
                </a:solidFill>
              </a:rPr>
              <a:t>1,2</a:t>
            </a:r>
            <a:r>
              <a:rPr lang="en-US" b="1" i="1" dirty="0" smtClean="0">
                <a:solidFill>
                  <a:schemeClr val="tx2">
                    <a:lumMod val="75000"/>
                  </a:schemeClr>
                </a:solidFill>
              </a:rPr>
              <a:t>, </a:t>
            </a:r>
            <a:r>
              <a:rPr lang="en-US" b="1" i="1" dirty="0" smtClean="0">
                <a:solidFill>
                  <a:schemeClr val="tx2">
                    <a:lumMod val="75000"/>
                  </a:schemeClr>
                </a:solidFill>
              </a:rPr>
              <a:t>K. </a:t>
            </a:r>
            <a:r>
              <a:rPr lang="en-US" b="1" i="1" dirty="0" smtClean="0">
                <a:solidFill>
                  <a:schemeClr val="tx2">
                    <a:lumMod val="75000"/>
                  </a:schemeClr>
                </a:solidFill>
              </a:rPr>
              <a:t>Sivagurunathan</a:t>
            </a:r>
            <a:r>
              <a:rPr lang="en-US" b="1" i="1" baseline="30000" dirty="0" smtClean="0">
                <a:solidFill>
                  <a:schemeClr val="tx2">
                    <a:lumMod val="75000"/>
                  </a:schemeClr>
                </a:solidFill>
              </a:rPr>
              <a:t>1,2</a:t>
            </a:r>
            <a:r>
              <a:rPr lang="en-US" b="1" i="1" dirty="0" smtClean="0">
                <a:solidFill>
                  <a:schemeClr val="tx2">
                    <a:lumMod val="75000"/>
                  </a:schemeClr>
                </a:solidFill>
              </a:rPr>
              <a:t> </a:t>
            </a:r>
            <a:endParaRPr lang="en-US" b="1" i="1" dirty="0" smtClean="0">
              <a:solidFill>
                <a:schemeClr val="tx2">
                  <a:lumMod val="75000"/>
                </a:schemeClr>
              </a:solidFill>
            </a:endParaRPr>
          </a:p>
          <a:p>
            <a:pPr algn="ctr"/>
            <a:endParaRPr lang="en-US" sz="1600" baseline="30000" dirty="0" smtClean="0"/>
          </a:p>
          <a:p>
            <a:r>
              <a:rPr lang="en-US" sz="1600" i="1" dirty="0" smtClean="0">
                <a:solidFill>
                  <a:schemeClr val="tx2">
                    <a:lumMod val="75000"/>
                  </a:schemeClr>
                </a:solidFill>
              </a:rPr>
              <a:t> </a:t>
            </a:r>
            <a:r>
              <a:rPr lang="en-US" sz="1600" i="1" baseline="30000" dirty="0" smtClean="0">
                <a:solidFill>
                  <a:schemeClr val="tx2">
                    <a:lumMod val="75000"/>
                  </a:schemeClr>
                </a:solidFill>
              </a:rPr>
              <a:t>1 </a:t>
            </a:r>
            <a:r>
              <a:rPr lang="en-US" sz="1600" i="1" dirty="0" smtClean="0">
                <a:solidFill>
                  <a:schemeClr val="tx2">
                    <a:lumMod val="75000"/>
                  </a:schemeClr>
                </a:solidFill>
              </a:rPr>
              <a:t>Center </a:t>
            </a:r>
            <a:r>
              <a:rPr lang="en-US" sz="1600" i="1" dirty="0">
                <a:solidFill>
                  <a:schemeClr val="tx2">
                    <a:lumMod val="75000"/>
                  </a:schemeClr>
                </a:solidFill>
              </a:rPr>
              <a:t>for advanced Diffusion-Wave </a:t>
            </a:r>
            <a:r>
              <a:rPr lang="en-US" sz="1600" i="1" dirty="0" smtClean="0">
                <a:solidFill>
                  <a:schemeClr val="tx2">
                    <a:lumMod val="75000"/>
                  </a:schemeClr>
                </a:solidFill>
              </a:rPr>
              <a:t>and Photoacoustic Technologies </a:t>
            </a:r>
            <a:r>
              <a:rPr lang="en-US" sz="1600" i="1" dirty="0">
                <a:solidFill>
                  <a:schemeClr val="tx2">
                    <a:lumMod val="75000"/>
                  </a:schemeClr>
                </a:solidFill>
              </a:rPr>
              <a:t>(</a:t>
            </a:r>
            <a:r>
              <a:rPr lang="en-US" sz="1600" i="1" dirty="0" smtClean="0">
                <a:solidFill>
                  <a:schemeClr val="tx2">
                    <a:lumMod val="75000"/>
                  </a:schemeClr>
                </a:solidFill>
              </a:rPr>
              <a:t>CADIPT</a:t>
            </a:r>
            <a:r>
              <a:rPr lang="en-US" sz="1600" i="1" dirty="0">
                <a:solidFill>
                  <a:schemeClr val="tx2">
                    <a:lumMod val="75000"/>
                  </a:schemeClr>
                </a:solidFill>
              </a:rPr>
              <a:t>), Department of Mechanical and Industrial Engineering, University of Toronto, Toronto, ON, M5S 3G8, </a:t>
            </a:r>
            <a:r>
              <a:rPr lang="en-US" sz="1600" i="1" dirty="0" smtClean="0">
                <a:solidFill>
                  <a:schemeClr val="tx2">
                    <a:lumMod val="75000"/>
                  </a:schemeClr>
                </a:solidFill>
              </a:rPr>
              <a:t>Canada</a:t>
            </a:r>
          </a:p>
          <a:p>
            <a:endParaRPr lang="en-US" sz="1600" i="1" dirty="0">
              <a:solidFill>
                <a:schemeClr val="tx2">
                  <a:lumMod val="75000"/>
                </a:schemeClr>
              </a:solidFill>
            </a:endParaRPr>
          </a:p>
          <a:p>
            <a:r>
              <a:rPr lang="en-US" sz="1600" i="1" baseline="30000" dirty="0">
                <a:solidFill>
                  <a:schemeClr val="tx2">
                    <a:lumMod val="75000"/>
                  </a:schemeClr>
                </a:solidFill>
              </a:rPr>
              <a:t>2 </a:t>
            </a:r>
            <a:r>
              <a:rPr lang="en-US" sz="1600" i="1" dirty="0">
                <a:solidFill>
                  <a:schemeClr val="tx2">
                    <a:lumMod val="75000"/>
                  </a:schemeClr>
                </a:solidFill>
              </a:rPr>
              <a:t>Institute for Advanced Non-Destructive and Non-Invasive Diagnostic Technologies (IANDIT</a:t>
            </a:r>
            <a:r>
              <a:rPr lang="en-US" sz="1600" i="1" dirty="0" smtClean="0">
                <a:solidFill>
                  <a:schemeClr val="tx2">
                    <a:lumMod val="75000"/>
                  </a:schemeClr>
                </a:solidFill>
              </a:rPr>
              <a:t>), Faculty of </a:t>
            </a:r>
          </a:p>
          <a:p>
            <a:r>
              <a:rPr lang="en-US" sz="1600" i="1" dirty="0" smtClean="0">
                <a:solidFill>
                  <a:schemeClr val="tx2">
                    <a:lumMod val="75000"/>
                  </a:schemeClr>
                </a:solidFill>
              </a:rPr>
              <a:t>Applied Science and Engineering, University of Toronto, ON, M5S 3G8, Canada</a:t>
            </a:r>
            <a:endParaRPr lang="en-CA" sz="1600" i="1" dirty="0">
              <a:solidFill>
                <a:schemeClr val="tx2">
                  <a:lumMod val="75000"/>
                </a:schemeClr>
              </a:solidFill>
            </a:endParaRPr>
          </a:p>
        </p:txBody>
      </p:sp>
      <p:pic>
        <p:nvPicPr>
          <p:cNvPr id="2052" name="Picture 6" descr="logo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108848"/>
            <a:ext cx="76327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ad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327" y="5092683"/>
            <a:ext cx="9064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7792774" y="5852592"/>
            <a:ext cx="1170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p>
            <a:pPr algn="ctr"/>
            <a:r>
              <a:rPr lang="en-US" altLang="zh-CN" sz="2000" b="1" dirty="0" smtClean="0">
                <a:solidFill>
                  <a:srgbClr val="FF0000"/>
                </a:solidFill>
                <a:latin typeface="Times New Roman" pitchFamily="18" charset="0"/>
                <a:cs typeface="Times New Roman" pitchFamily="18" charset="0"/>
              </a:rPr>
              <a:t>CADIPT</a:t>
            </a:r>
            <a:endParaRPr lang="zh-CN" altLang="en-US" sz="2000" b="1" dirty="0">
              <a:solidFill>
                <a:srgbClr val="FF0000"/>
              </a:solidFill>
              <a:latin typeface="Times New Roman" pitchFamily="18" charset="0"/>
              <a:cs typeface="Times New Roman" pitchFamily="18" charset="0"/>
            </a:endParaRPr>
          </a:p>
        </p:txBody>
      </p:sp>
      <p:sp>
        <p:nvSpPr>
          <p:cNvPr id="2" name="Rectangle 1"/>
          <p:cNvSpPr/>
          <p:nvPr/>
        </p:nvSpPr>
        <p:spPr>
          <a:xfrm>
            <a:off x="111659" y="662970"/>
            <a:ext cx="8887086" cy="1569660"/>
          </a:xfrm>
          <a:prstGeom prst="rect">
            <a:avLst/>
          </a:prstGeom>
        </p:spPr>
        <p:txBody>
          <a:bodyPr wrap="square">
            <a:spAutoFit/>
          </a:bodyPr>
          <a:lstStyle/>
          <a:p>
            <a:pPr algn="ctr"/>
            <a:r>
              <a:rPr lang="en-CA" sz="3200" b="1" dirty="0"/>
              <a:t>Quantitative non-destructive </a:t>
            </a:r>
            <a:r>
              <a:rPr lang="en-CA" sz="3200" b="1" dirty="0" smtClean="0"/>
              <a:t>coating imaging and </a:t>
            </a:r>
            <a:r>
              <a:rPr lang="en-CA" sz="3200" b="1" dirty="0"/>
              <a:t>hardened steels </a:t>
            </a:r>
            <a:r>
              <a:rPr lang="en-CA" sz="3200" b="1" dirty="0" smtClean="0"/>
              <a:t>case </a:t>
            </a:r>
            <a:r>
              <a:rPr lang="en-CA" sz="3200" b="1" dirty="0"/>
              <a:t>depth imaging </a:t>
            </a:r>
            <a:r>
              <a:rPr lang="en-CA" sz="3200" b="1" dirty="0" smtClean="0"/>
              <a:t>using </a:t>
            </a:r>
            <a:r>
              <a:rPr lang="en-CA" sz="3200" b="1" dirty="0"/>
              <a:t>single frequency thermal-wave radar</a:t>
            </a:r>
          </a:p>
        </p:txBody>
      </p:sp>
    </p:spTree>
    <p:extLst>
      <p:ext uri="{BB962C8B-B14F-4D97-AF65-F5344CB8AC3E}">
        <p14:creationId xmlns:p14="http://schemas.microsoft.com/office/powerpoint/2010/main" val="2984356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txBox="1">
            <a:spLocks/>
          </p:cNvSpPr>
          <p:nvPr/>
        </p:nvSpPr>
        <p:spPr>
          <a:xfrm>
            <a:off x="768424" y="58073"/>
            <a:ext cx="7620000" cy="406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000" b="1" dirty="0" smtClean="0"/>
              <a:t>Sample for imaging of coating  thickness   (Al substrate)</a:t>
            </a:r>
            <a:endParaRPr lang="en-CA" sz="2000" b="1" dirty="0"/>
          </a:p>
        </p:txBody>
      </p:sp>
      <p:pic>
        <p:nvPicPr>
          <p:cNvPr id="18" name="Picture 3" descr="U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6" y="-11907"/>
            <a:ext cx="5619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ad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61" y="159725"/>
            <a:ext cx="9064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381000" y="4876800"/>
            <a:ext cx="8146066" cy="523220"/>
          </a:xfrm>
          <a:prstGeom prst="rect">
            <a:avLst/>
          </a:prstGeom>
        </p:spPr>
        <p:txBody>
          <a:bodyPr wrap="square">
            <a:spAutoFit/>
          </a:bodyPr>
          <a:lstStyle/>
          <a:p>
            <a:r>
              <a:rPr lang="en-US" sz="1400" dirty="0" smtClean="0"/>
              <a:t>~40 x 40 x16 mm block</a:t>
            </a:r>
          </a:p>
          <a:p>
            <a:r>
              <a:rPr lang="en-US" sz="1400" dirty="0" smtClean="0"/>
              <a:t>Al substrate,  </a:t>
            </a:r>
            <a:r>
              <a:rPr lang="en-US" sz="1400" dirty="0" err="1" smtClean="0"/>
              <a:t>CoP</a:t>
            </a:r>
            <a:r>
              <a:rPr lang="en-US" sz="1400" dirty="0" smtClean="0"/>
              <a:t> </a:t>
            </a:r>
            <a:r>
              <a:rPr lang="en-US" sz="1400" dirty="0" err="1" smtClean="0"/>
              <a:t>nano</a:t>
            </a:r>
            <a:r>
              <a:rPr lang="en-US" sz="1400" dirty="0" smtClean="0"/>
              <a:t>-coating with nominal  ~250 µm thickness </a:t>
            </a:r>
            <a:endParaRPr lang="en-US" sz="1400"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1105" y="2353746"/>
            <a:ext cx="120967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48200" y="1600200"/>
            <a:ext cx="2209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p:cNvCxnSpPr/>
          <p:nvPr/>
        </p:nvCxnSpPr>
        <p:spPr>
          <a:xfrm flipH="1">
            <a:off x="6324600" y="1213800"/>
            <a:ext cx="0" cy="2520000"/>
          </a:xfrm>
          <a:prstGeom prst="line">
            <a:avLst/>
          </a:prstGeom>
          <a:ln w="38100">
            <a:solidFill>
              <a:srgbClr val="FF0000"/>
            </a:solidFill>
            <a:head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91000" y="3200400"/>
            <a:ext cx="2667000" cy="0"/>
          </a:xfrm>
          <a:prstGeom prst="line">
            <a:avLst/>
          </a:prstGeom>
          <a:ln w="38100">
            <a:solidFill>
              <a:srgbClr val="FF0000"/>
            </a:solidFill>
            <a:head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76162" y="844468"/>
            <a:ext cx="296876" cy="369332"/>
          </a:xfrm>
          <a:prstGeom prst="rect">
            <a:avLst/>
          </a:prstGeom>
          <a:noFill/>
        </p:spPr>
        <p:txBody>
          <a:bodyPr wrap="none" rtlCol="0">
            <a:spAutoFit/>
          </a:bodyPr>
          <a:lstStyle/>
          <a:p>
            <a:r>
              <a:rPr lang="en-CA" dirty="0" smtClean="0"/>
              <a:t>Y</a:t>
            </a:r>
            <a:endParaRPr lang="en-CA" dirty="0"/>
          </a:p>
        </p:txBody>
      </p:sp>
      <p:sp>
        <p:nvSpPr>
          <p:cNvPr id="8" name="TextBox 7"/>
          <p:cNvSpPr txBox="1"/>
          <p:nvPr/>
        </p:nvSpPr>
        <p:spPr>
          <a:xfrm>
            <a:off x="3886200" y="3168134"/>
            <a:ext cx="304892" cy="369332"/>
          </a:xfrm>
          <a:prstGeom prst="rect">
            <a:avLst/>
          </a:prstGeom>
          <a:noFill/>
        </p:spPr>
        <p:txBody>
          <a:bodyPr wrap="none" rtlCol="0">
            <a:spAutoFit/>
          </a:bodyPr>
          <a:lstStyle/>
          <a:p>
            <a:r>
              <a:rPr lang="en-CA" dirty="0" smtClean="0"/>
              <a:t>X</a:t>
            </a:r>
            <a:endParaRPr lang="en-CA" dirty="0"/>
          </a:p>
        </p:txBody>
      </p:sp>
      <p:sp>
        <p:nvSpPr>
          <p:cNvPr id="9" name="Rectangle 8"/>
          <p:cNvSpPr/>
          <p:nvPr/>
        </p:nvSpPr>
        <p:spPr>
          <a:xfrm>
            <a:off x="4668170" y="3015734"/>
            <a:ext cx="16200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 name="Straight Connector 10"/>
          <p:cNvCxnSpPr/>
          <p:nvPr/>
        </p:nvCxnSpPr>
        <p:spPr>
          <a:xfrm>
            <a:off x="4658185" y="3212123"/>
            <a:ext cx="1997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278185" y="3200400"/>
            <a:ext cx="1997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668170" y="4191000"/>
            <a:ext cx="1620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29199" y="3853934"/>
            <a:ext cx="840295" cy="369332"/>
          </a:xfrm>
          <a:prstGeom prst="rect">
            <a:avLst/>
          </a:prstGeom>
          <a:noFill/>
        </p:spPr>
        <p:txBody>
          <a:bodyPr wrap="none" rtlCol="0">
            <a:spAutoFit/>
          </a:bodyPr>
          <a:lstStyle/>
          <a:p>
            <a:r>
              <a:rPr lang="en-CA" dirty="0" smtClean="0"/>
              <a:t>25 mm</a:t>
            </a:r>
            <a:endParaRPr lang="en-CA" dirty="0"/>
          </a:p>
        </p:txBody>
      </p:sp>
      <p:cxnSp>
        <p:nvCxnSpPr>
          <p:cNvPr id="16" name="Straight Connector 15"/>
          <p:cNvCxnSpPr/>
          <p:nvPr/>
        </p:nvCxnSpPr>
        <p:spPr>
          <a:xfrm flipH="1">
            <a:off x="3364569" y="3179857"/>
            <a:ext cx="1371600" cy="32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3352846" y="3018665"/>
            <a:ext cx="1371600" cy="322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581400" y="3212123"/>
            <a:ext cx="0" cy="521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68" name="Straight Arrow Connector 7167"/>
          <p:cNvCxnSpPr/>
          <p:nvPr/>
        </p:nvCxnSpPr>
        <p:spPr>
          <a:xfrm>
            <a:off x="3581400" y="2514600"/>
            <a:ext cx="0" cy="501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69" name="TextBox 7168"/>
          <p:cNvSpPr txBox="1"/>
          <p:nvPr/>
        </p:nvSpPr>
        <p:spPr>
          <a:xfrm>
            <a:off x="3292997" y="2104468"/>
            <a:ext cx="898003" cy="369332"/>
          </a:xfrm>
          <a:prstGeom prst="rect">
            <a:avLst/>
          </a:prstGeom>
          <a:noFill/>
        </p:spPr>
        <p:txBody>
          <a:bodyPr wrap="none" rtlCol="0">
            <a:spAutoFit/>
          </a:bodyPr>
          <a:lstStyle/>
          <a:p>
            <a:r>
              <a:rPr lang="en-CA" dirty="0" smtClean="0"/>
              <a:t>5.2 mm</a:t>
            </a:r>
            <a:endParaRPr lang="en-CA" dirty="0"/>
          </a:p>
        </p:txBody>
      </p:sp>
      <p:cxnSp>
        <p:nvCxnSpPr>
          <p:cNvPr id="7172" name="Straight Arrow Connector 7171"/>
          <p:cNvCxnSpPr/>
          <p:nvPr/>
        </p:nvCxnSpPr>
        <p:spPr>
          <a:xfrm>
            <a:off x="3741998" y="1213800"/>
            <a:ext cx="1668202" cy="18781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3" name="TextBox 7172"/>
          <p:cNvSpPr txBox="1"/>
          <p:nvPr/>
        </p:nvSpPr>
        <p:spPr>
          <a:xfrm>
            <a:off x="2993038" y="844468"/>
            <a:ext cx="1786323" cy="369332"/>
          </a:xfrm>
          <a:prstGeom prst="rect">
            <a:avLst/>
          </a:prstGeom>
          <a:noFill/>
        </p:spPr>
        <p:txBody>
          <a:bodyPr wrap="none" rtlCol="0">
            <a:spAutoFit/>
          </a:bodyPr>
          <a:lstStyle/>
          <a:p>
            <a:r>
              <a:rPr lang="en-CA" dirty="0" smtClean="0"/>
              <a:t>Investigated area</a:t>
            </a:r>
            <a:endParaRPr lang="en-CA" dirty="0"/>
          </a:p>
        </p:txBody>
      </p:sp>
      <p:sp>
        <p:nvSpPr>
          <p:cNvPr id="7174" name="Slide Number Placeholder 717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408637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829669" y="843826"/>
            <a:ext cx="8130781" cy="523736"/>
            <a:chOff x="1194141" y="1039704"/>
            <a:chExt cx="7228157" cy="523736"/>
          </a:xfrm>
        </p:grpSpPr>
        <p:cxnSp>
          <p:nvCxnSpPr>
            <p:cNvPr id="38" name="Straight Connector 37"/>
            <p:cNvCxnSpPr/>
            <p:nvPr/>
          </p:nvCxnSpPr>
          <p:spPr>
            <a:xfrm>
              <a:off x="1331640" y="1311557"/>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924671" y="1194108"/>
              <a:ext cx="497627" cy="369332"/>
            </a:xfrm>
            <a:prstGeom prst="rect">
              <a:avLst/>
            </a:prstGeom>
            <a:noFill/>
          </p:spPr>
          <p:txBody>
            <a:bodyPr wrap="none" rtlCol="0">
              <a:spAutoFit/>
            </a:bodyPr>
            <a:lstStyle/>
            <a:p>
              <a:r>
                <a:rPr lang="en-CA" b="1" dirty="0" smtClean="0">
                  <a:solidFill>
                    <a:srgbClr val="FF0000"/>
                  </a:solidFill>
                </a:rPr>
                <a:t>mm</a:t>
              </a:r>
              <a:endParaRPr lang="en-CA" b="1" dirty="0">
                <a:solidFill>
                  <a:srgbClr val="FF0000"/>
                </a:solidFill>
              </a:endParaRPr>
            </a:p>
          </p:txBody>
        </p:sp>
        <p:grpSp>
          <p:nvGrpSpPr>
            <p:cNvPr id="40" name="Group 39"/>
            <p:cNvGrpSpPr/>
            <p:nvPr/>
          </p:nvGrpSpPr>
          <p:grpSpPr>
            <a:xfrm>
              <a:off x="1194141" y="1039704"/>
              <a:ext cx="7147801" cy="517088"/>
              <a:chOff x="1180797" y="1039704"/>
              <a:chExt cx="7147801" cy="517088"/>
            </a:xfrm>
          </p:grpSpPr>
          <p:cxnSp>
            <p:nvCxnSpPr>
              <p:cNvPr id="41" name="Straight Connector 40"/>
              <p:cNvCxnSpPr/>
              <p:nvPr/>
            </p:nvCxnSpPr>
            <p:spPr>
              <a:xfrm>
                <a:off x="1331640" y="1421734"/>
                <a:ext cx="684076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80797" y="1052736"/>
                <a:ext cx="268195" cy="369332"/>
              </a:xfrm>
              <a:prstGeom prst="rect">
                <a:avLst/>
              </a:prstGeom>
              <a:noFill/>
            </p:spPr>
            <p:txBody>
              <a:bodyPr wrap="none" rtlCol="0">
                <a:spAutoFit/>
              </a:bodyPr>
              <a:lstStyle/>
              <a:p>
                <a:r>
                  <a:rPr lang="en-CA" dirty="0" smtClean="0">
                    <a:solidFill>
                      <a:srgbClr val="FF0000"/>
                    </a:solidFill>
                  </a:rPr>
                  <a:t>0</a:t>
                </a:r>
                <a:endParaRPr lang="en-CA" dirty="0">
                  <a:solidFill>
                    <a:srgbClr val="FF0000"/>
                  </a:solidFill>
                </a:endParaRPr>
              </a:p>
            </p:txBody>
          </p:sp>
          <p:cxnSp>
            <p:nvCxnSpPr>
              <p:cNvPr id="43" name="Straight Connector 42"/>
              <p:cNvCxnSpPr/>
              <p:nvPr/>
            </p:nvCxnSpPr>
            <p:spPr>
              <a:xfrm>
                <a:off x="2627784" y="131504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977274" y="134076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172400" y="1311557"/>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956376" y="1050237"/>
                <a:ext cx="372222" cy="369332"/>
              </a:xfrm>
              <a:prstGeom prst="rect">
                <a:avLst/>
              </a:prstGeom>
              <a:noFill/>
            </p:spPr>
            <p:txBody>
              <a:bodyPr wrap="none" rtlCol="0">
                <a:spAutoFit/>
              </a:bodyPr>
              <a:lstStyle/>
              <a:p>
                <a:r>
                  <a:rPr lang="en-CA" dirty="0" smtClean="0">
                    <a:solidFill>
                      <a:srgbClr val="FF0000"/>
                    </a:solidFill>
                  </a:rPr>
                  <a:t>25</a:t>
                </a:r>
                <a:endParaRPr lang="en-CA" dirty="0">
                  <a:solidFill>
                    <a:srgbClr val="FF0000"/>
                  </a:solidFill>
                </a:endParaRPr>
              </a:p>
            </p:txBody>
          </p:sp>
          <p:sp>
            <p:nvSpPr>
              <p:cNvPr id="47" name="TextBox 46"/>
              <p:cNvSpPr txBox="1"/>
              <p:nvPr/>
            </p:nvSpPr>
            <p:spPr>
              <a:xfrm>
                <a:off x="6313536" y="1052736"/>
                <a:ext cx="372222" cy="369332"/>
              </a:xfrm>
              <a:prstGeom prst="rect">
                <a:avLst/>
              </a:prstGeom>
              <a:noFill/>
            </p:spPr>
            <p:txBody>
              <a:bodyPr wrap="none" rtlCol="0">
                <a:spAutoFit/>
              </a:bodyPr>
              <a:lstStyle/>
              <a:p>
                <a:r>
                  <a:rPr lang="en-CA" dirty="0" smtClean="0">
                    <a:solidFill>
                      <a:srgbClr val="FF0000"/>
                    </a:solidFill>
                  </a:rPr>
                  <a:t>20</a:t>
                </a:r>
                <a:endParaRPr lang="en-CA" dirty="0">
                  <a:solidFill>
                    <a:srgbClr val="FF0000"/>
                  </a:solidFill>
                </a:endParaRPr>
              </a:p>
            </p:txBody>
          </p:sp>
          <p:sp>
            <p:nvSpPr>
              <p:cNvPr id="48" name="TextBox 47"/>
              <p:cNvSpPr txBox="1"/>
              <p:nvPr/>
            </p:nvSpPr>
            <p:spPr>
              <a:xfrm>
                <a:off x="2483768" y="1039704"/>
                <a:ext cx="268195" cy="369332"/>
              </a:xfrm>
              <a:prstGeom prst="rect">
                <a:avLst/>
              </a:prstGeom>
              <a:noFill/>
            </p:spPr>
            <p:txBody>
              <a:bodyPr wrap="none" rtlCol="0">
                <a:spAutoFit/>
              </a:bodyPr>
              <a:lstStyle/>
              <a:p>
                <a:r>
                  <a:rPr lang="en-CA" dirty="0">
                    <a:solidFill>
                      <a:srgbClr val="FF0000"/>
                    </a:solidFill>
                  </a:rPr>
                  <a:t>5</a:t>
                </a:r>
              </a:p>
            </p:txBody>
          </p:sp>
          <p:sp>
            <p:nvSpPr>
              <p:cNvPr id="49" name="TextBox 48"/>
              <p:cNvSpPr txBox="1"/>
              <p:nvPr/>
            </p:nvSpPr>
            <p:spPr>
              <a:xfrm>
                <a:off x="3779912" y="1061694"/>
                <a:ext cx="372222" cy="369332"/>
              </a:xfrm>
              <a:prstGeom prst="rect">
                <a:avLst/>
              </a:prstGeom>
              <a:noFill/>
            </p:spPr>
            <p:txBody>
              <a:bodyPr wrap="none" rtlCol="0">
                <a:spAutoFit/>
              </a:bodyPr>
              <a:lstStyle/>
              <a:p>
                <a:r>
                  <a:rPr lang="en-CA" dirty="0" smtClean="0">
                    <a:solidFill>
                      <a:srgbClr val="FF0000"/>
                    </a:solidFill>
                  </a:rPr>
                  <a:t>10</a:t>
                </a:r>
                <a:endParaRPr lang="en-CA" dirty="0">
                  <a:solidFill>
                    <a:srgbClr val="FF0000"/>
                  </a:solidFill>
                </a:endParaRPr>
              </a:p>
            </p:txBody>
          </p:sp>
          <p:sp>
            <p:nvSpPr>
              <p:cNvPr id="50" name="TextBox 49"/>
              <p:cNvSpPr txBox="1"/>
              <p:nvPr/>
            </p:nvSpPr>
            <p:spPr>
              <a:xfrm>
                <a:off x="5082728" y="1052736"/>
                <a:ext cx="372222" cy="369332"/>
              </a:xfrm>
              <a:prstGeom prst="rect">
                <a:avLst/>
              </a:prstGeom>
              <a:noFill/>
            </p:spPr>
            <p:txBody>
              <a:bodyPr wrap="none" rtlCol="0">
                <a:spAutoFit/>
              </a:bodyPr>
              <a:lstStyle/>
              <a:p>
                <a:r>
                  <a:rPr lang="en-CA" dirty="0" smtClean="0">
                    <a:solidFill>
                      <a:srgbClr val="FF0000"/>
                    </a:solidFill>
                  </a:rPr>
                  <a:t>15</a:t>
                </a:r>
                <a:endParaRPr lang="en-CA" dirty="0">
                  <a:solidFill>
                    <a:srgbClr val="FF0000"/>
                  </a:solidFill>
                </a:endParaRPr>
              </a:p>
            </p:txBody>
          </p:sp>
          <p:cxnSp>
            <p:nvCxnSpPr>
              <p:cNvPr id="51" name="Straight Connector 50"/>
              <p:cNvCxnSpPr/>
              <p:nvPr/>
            </p:nvCxnSpPr>
            <p:spPr>
              <a:xfrm>
                <a:off x="5292080" y="131504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492394" y="1315042"/>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27" name="TextBox 26"/>
          <p:cNvSpPr txBox="1"/>
          <p:nvPr/>
        </p:nvSpPr>
        <p:spPr>
          <a:xfrm>
            <a:off x="16749" y="1944928"/>
            <a:ext cx="996469" cy="338554"/>
          </a:xfrm>
          <a:prstGeom prst="rect">
            <a:avLst/>
          </a:prstGeom>
          <a:noFill/>
        </p:spPr>
        <p:txBody>
          <a:bodyPr wrap="square" rtlCol="0">
            <a:spAutoFit/>
          </a:bodyPr>
          <a:lstStyle/>
          <a:p>
            <a:r>
              <a:rPr lang="en-CA" sz="1600" dirty="0" smtClean="0"/>
              <a:t>TWR 2 Hz</a:t>
            </a:r>
            <a:endParaRPr lang="en-CA" sz="1600" dirty="0"/>
          </a:p>
        </p:txBody>
      </p:sp>
      <p:grpSp>
        <p:nvGrpSpPr>
          <p:cNvPr id="29" name="Group 28"/>
          <p:cNvGrpSpPr/>
          <p:nvPr/>
        </p:nvGrpSpPr>
        <p:grpSpPr>
          <a:xfrm>
            <a:off x="1021927" y="2895600"/>
            <a:ext cx="7876613" cy="1501301"/>
            <a:chOff x="1137932" y="2767892"/>
            <a:chExt cx="7876613" cy="1501301"/>
          </a:xfrm>
        </p:grpSpPr>
        <p:pic>
          <p:nvPicPr>
            <p:cNvPr id="3085" name="Picture 13"/>
            <p:cNvPicPr>
              <a:picLocks noChangeAspect="1" noChangeArrowheads="1"/>
            </p:cNvPicPr>
            <p:nvPr/>
          </p:nvPicPr>
          <p:blipFill rotWithShape="1">
            <a:blip r:embed="rId3">
              <a:extLst>
                <a:ext uri="{28A0092B-C50C-407E-A947-70E740481C1C}">
                  <a14:useLocalDpi xmlns:a14="http://schemas.microsoft.com/office/drawing/2010/main" val="0"/>
                </a:ext>
              </a:extLst>
            </a:blip>
            <a:srcRect l="13013" t="8200" r="21354" b="12819"/>
            <a:stretch/>
          </p:blipFill>
          <p:spPr bwMode="auto">
            <a:xfrm>
              <a:off x="1137932" y="2767892"/>
              <a:ext cx="1912991" cy="1501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rotWithShape="1">
            <a:blip r:embed="rId4">
              <a:extLst>
                <a:ext uri="{28A0092B-C50C-407E-A947-70E740481C1C}">
                  <a14:useLocalDpi xmlns:a14="http://schemas.microsoft.com/office/drawing/2010/main" val="0"/>
                </a:ext>
              </a:extLst>
            </a:blip>
            <a:srcRect l="13402" t="7769" r="20544" b="12337"/>
            <a:stretch/>
          </p:blipFill>
          <p:spPr bwMode="auto">
            <a:xfrm>
              <a:off x="3050923" y="2768591"/>
              <a:ext cx="1902325" cy="15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8" name="Picture 16"/>
            <p:cNvPicPr>
              <a:picLocks noChangeAspect="1" noChangeArrowheads="1"/>
            </p:cNvPicPr>
            <p:nvPr/>
          </p:nvPicPr>
          <p:blipFill rotWithShape="1">
            <a:blip r:embed="rId5">
              <a:extLst>
                <a:ext uri="{28A0092B-C50C-407E-A947-70E740481C1C}">
                  <a14:useLocalDpi xmlns:a14="http://schemas.microsoft.com/office/drawing/2010/main" val="0"/>
                </a:ext>
              </a:extLst>
            </a:blip>
            <a:srcRect l="14193" t="7769" r="20619" b="12337"/>
            <a:stretch/>
          </p:blipFill>
          <p:spPr bwMode="auto">
            <a:xfrm>
              <a:off x="4953247" y="2768590"/>
              <a:ext cx="1877439" cy="150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9" name="Picture 17"/>
            <p:cNvPicPr>
              <a:picLocks noChangeAspect="1" noChangeArrowheads="1"/>
            </p:cNvPicPr>
            <p:nvPr/>
          </p:nvPicPr>
          <p:blipFill rotWithShape="1">
            <a:blip r:embed="rId6">
              <a:extLst>
                <a:ext uri="{28A0092B-C50C-407E-A947-70E740481C1C}">
                  <a14:useLocalDpi xmlns:a14="http://schemas.microsoft.com/office/drawing/2010/main" val="0"/>
                </a:ext>
              </a:extLst>
            </a:blip>
            <a:srcRect l="14626" t="7632" r="9546" b="12475"/>
            <a:stretch/>
          </p:blipFill>
          <p:spPr bwMode="auto">
            <a:xfrm>
              <a:off x="6830686" y="2768591"/>
              <a:ext cx="2183859" cy="15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1013218" y="4724400"/>
            <a:ext cx="7892798" cy="1498061"/>
            <a:chOff x="1160811" y="4738211"/>
            <a:chExt cx="7892798" cy="1498061"/>
          </a:xfrm>
        </p:grpSpPr>
        <p:pic>
          <p:nvPicPr>
            <p:cNvPr id="3095"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l="13005" t="8849" r="21263" b="11393"/>
            <a:stretch/>
          </p:blipFill>
          <p:spPr bwMode="auto">
            <a:xfrm>
              <a:off x="1160811" y="4738211"/>
              <a:ext cx="1893107" cy="149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3" name="Picture 21"/>
            <p:cNvPicPr>
              <a:picLocks noChangeAspect="1" noChangeArrowheads="1"/>
            </p:cNvPicPr>
            <p:nvPr/>
          </p:nvPicPr>
          <p:blipFill rotWithShape="1">
            <a:blip r:embed="rId8">
              <a:extLst>
                <a:ext uri="{28A0092B-C50C-407E-A947-70E740481C1C}">
                  <a14:useLocalDpi xmlns:a14="http://schemas.microsoft.com/office/drawing/2010/main" val="0"/>
                </a:ext>
              </a:extLst>
            </a:blip>
            <a:srcRect l="13507" t="8849" r="20441" b="11393"/>
            <a:stretch/>
          </p:blipFill>
          <p:spPr bwMode="auto">
            <a:xfrm>
              <a:off x="3053919" y="4738211"/>
              <a:ext cx="1902324" cy="149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2" name="Picture 20"/>
            <p:cNvPicPr>
              <a:picLocks noChangeAspect="1" noChangeArrowheads="1"/>
            </p:cNvPicPr>
            <p:nvPr/>
          </p:nvPicPr>
          <p:blipFill rotWithShape="1">
            <a:blip r:embed="rId9">
              <a:extLst>
                <a:ext uri="{28A0092B-C50C-407E-A947-70E740481C1C}">
                  <a14:useLocalDpi xmlns:a14="http://schemas.microsoft.com/office/drawing/2010/main" val="0"/>
                </a:ext>
              </a:extLst>
            </a:blip>
            <a:srcRect l="14297" t="8849" r="20515" b="11393"/>
            <a:stretch/>
          </p:blipFill>
          <p:spPr bwMode="auto">
            <a:xfrm>
              <a:off x="4956242" y="4738211"/>
              <a:ext cx="1877440" cy="149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1" name="Picture 19"/>
            <p:cNvPicPr>
              <a:picLocks noChangeAspect="1" noChangeArrowheads="1"/>
            </p:cNvPicPr>
            <p:nvPr/>
          </p:nvPicPr>
          <p:blipFill rotWithShape="1">
            <a:blip r:embed="rId10">
              <a:extLst>
                <a:ext uri="{28A0092B-C50C-407E-A947-70E740481C1C}">
                  <a14:useLocalDpi xmlns:a14="http://schemas.microsoft.com/office/drawing/2010/main" val="0"/>
                </a:ext>
              </a:extLst>
            </a:blip>
            <a:srcRect l="13106" t="8849" r="8190" b="11393"/>
            <a:stretch/>
          </p:blipFill>
          <p:spPr bwMode="auto">
            <a:xfrm>
              <a:off x="6786913" y="4738211"/>
              <a:ext cx="2266696" cy="149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Group 27"/>
          <p:cNvGrpSpPr/>
          <p:nvPr/>
        </p:nvGrpSpPr>
        <p:grpSpPr>
          <a:xfrm>
            <a:off x="965895" y="1008161"/>
            <a:ext cx="7889547" cy="1644645"/>
            <a:chOff x="1176080" y="860829"/>
            <a:chExt cx="7889547" cy="1644645"/>
          </a:xfrm>
        </p:grpSpPr>
        <p:pic>
          <p:nvPicPr>
            <p:cNvPr id="3097" name="Picture 25"/>
            <p:cNvPicPr>
              <a:picLocks noChangeAspect="1" noChangeArrowheads="1"/>
            </p:cNvPicPr>
            <p:nvPr/>
          </p:nvPicPr>
          <p:blipFill rotWithShape="1">
            <a:blip r:embed="rId11">
              <a:extLst>
                <a:ext uri="{28A0092B-C50C-407E-A947-70E740481C1C}">
                  <a14:useLocalDpi xmlns:a14="http://schemas.microsoft.com/office/drawing/2010/main" val="0"/>
                </a:ext>
              </a:extLst>
            </a:blip>
            <a:srcRect l="13117" t="8090" r="21264" b="11975"/>
            <a:stretch/>
          </p:blipFill>
          <p:spPr bwMode="auto">
            <a:xfrm>
              <a:off x="1176080" y="995139"/>
              <a:ext cx="1889857" cy="150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8" name="Picture 26"/>
            <p:cNvPicPr>
              <a:picLocks noChangeAspect="1" noChangeArrowheads="1"/>
            </p:cNvPicPr>
            <p:nvPr/>
          </p:nvPicPr>
          <p:blipFill rotWithShape="1">
            <a:blip r:embed="rId12">
              <a:extLst>
                <a:ext uri="{28A0092B-C50C-407E-A947-70E740481C1C}">
                  <a14:useLocalDpi xmlns:a14="http://schemas.microsoft.com/office/drawing/2010/main" val="0"/>
                </a:ext>
              </a:extLst>
            </a:blip>
            <a:srcRect l="14128" t="8095" r="21139" b="11971"/>
            <a:stretch/>
          </p:blipFill>
          <p:spPr bwMode="auto">
            <a:xfrm>
              <a:off x="3065937" y="995139"/>
              <a:ext cx="1864311" cy="1501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99" name="Picture 27"/>
            <p:cNvPicPr>
              <a:picLocks noChangeAspect="1" noChangeArrowheads="1"/>
            </p:cNvPicPr>
            <p:nvPr/>
          </p:nvPicPr>
          <p:blipFill rotWithShape="1">
            <a:blip r:embed="rId13">
              <a:extLst>
                <a:ext uri="{28A0092B-C50C-407E-A947-70E740481C1C}">
                  <a14:useLocalDpi xmlns:a14="http://schemas.microsoft.com/office/drawing/2010/main" val="0"/>
                </a:ext>
              </a:extLst>
            </a:blip>
            <a:srcRect l="13578" r="21539" b="12438"/>
            <a:stretch/>
          </p:blipFill>
          <p:spPr bwMode="auto">
            <a:xfrm>
              <a:off x="4930248" y="860829"/>
              <a:ext cx="1868684" cy="1644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00" name="Picture 28"/>
            <p:cNvPicPr>
              <a:picLocks noChangeAspect="1" noChangeArrowheads="1"/>
            </p:cNvPicPr>
            <p:nvPr/>
          </p:nvPicPr>
          <p:blipFill rotWithShape="1">
            <a:blip r:embed="rId14">
              <a:extLst>
                <a:ext uri="{28A0092B-C50C-407E-A947-70E740481C1C}">
                  <a14:useLocalDpi xmlns:a14="http://schemas.microsoft.com/office/drawing/2010/main" val="0"/>
                </a:ext>
              </a:extLst>
            </a:blip>
            <a:srcRect l="13523" r="7772" b="13077"/>
            <a:stretch/>
          </p:blipFill>
          <p:spPr bwMode="auto">
            <a:xfrm>
              <a:off x="6798932" y="863886"/>
              <a:ext cx="2266695" cy="163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4" name="TextBox 73"/>
          <p:cNvSpPr txBox="1"/>
          <p:nvPr/>
        </p:nvSpPr>
        <p:spPr>
          <a:xfrm>
            <a:off x="-41761" y="3810000"/>
            <a:ext cx="1090363" cy="338554"/>
          </a:xfrm>
          <a:prstGeom prst="rect">
            <a:avLst/>
          </a:prstGeom>
          <a:noFill/>
        </p:spPr>
        <p:txBody>
          <a:bodyPr wrap="none" rtlCol="0">
            <a:spAutoFit/>
          </a:bodyPr>
          <a:lstStyle/>
          <a:p>
            <a:r>
              <a:rPr lang="en-CA" sz="1600" dirty="0" smtClean="0"/>
              <a:t>TWR 10 Hz</a:t>
            </a:r>
            <a:endParaRPr lang="en-CA" sz="1600" dirty="0"/>
          </a:p>
        </p:txBody>
      </p:sp>
      <p:sp>
        <p:nvSpPr>
          <p:cNvPr id="75" name="TextBox 74"/>
          <p:cNvSpPr txBox="1"/>
          <p:nvPr/>
        </p:nvSpPr>
        <p:spPr>
          <a:xfrm>
            <a:off x="-30199" y="5613575"/>
            <a:ext cx="1194260" cy="338554"/>
          </a:xfrm>
          <a:prstGeom prst="rect">
            <a:avLst/>
          </a:prstGeom>
          <a:noFill/>
        </p:spPr>
        <p:txBody>
          <a:bodyPr wrap="square" rtlCol="0">
            <a:spAutoFit/>
          </a:bodyPr>
          <a:lstStyle/>
          <a:p>
            <a:r>
              <a:rPr lang="en-CA" sz="1600" dirty="0" smtClean="0"/>
              <a:t>TWR 20 Hz</a:t>
            </a:r>
            <a:endParaRPr lang="en-CA" sz="1600" dirty="0"/>
          </a:p>
        </p:txBody>
      </p:sp>
      <p:sp>
        <p:nvSpPr>
          <p:cNvPr id="77" name="Title 3"/>
          <p:cNvSpPr txBox="1">
            <a:spLocks/>
          </p:cNvSpPr>
          <p:nvPr/>
        </p:nvSpPr>
        <p:spPr>
          <a:xfrm>
            <a:off x="1510323" y="159725"/>
            <a:ext cx="7620000" cy="562156"/>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000" b="1" dirty="0" smtClean="0"/>
              <a:t>SF-TWR phase images of sample with deposited </a:t>
            </a:r>
            <a:r>
              <a:rPr lang="en-CA" sz="2000" b="1" dirty="0"/>
              <a:t>Co-P alloy </a:t>
            </a:r>
            <a:r>
              <a:rPr lang="en-CA" sz="2000" b="1" dirty="0" smtClean="0"/>
              <a:t>layer </a:t>
            </a:r>
            <a:r>
              <a:rPr lang="en-CA" sz="2000" b="1" dirty="0" smtClean="0"/>
              <a:t>on the Al substrate. </a:t>
            </a:r>
            <a:endParaRPr lang="en-CA" sz="2000" b="1" dirty="0"/>
          </a:p>
        </p:txBody>
      </p:sp>
      <p:pic>
        <p:nvPicPr>
          <p:cNvPr id="53" name="Picture 3" descr="Uof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886" y="-11907"/>
            <a:ext cx="5619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descr="cadif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861" y="159725"/>
            <a:ext cx="9064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2248342" y="2081178"/>
            <a:ext cx="317716" cy="447222"/>
            <a:chOff x="2248342" y="2081178"/>
            <a:chExt cx="317716" cy="447222"/>
          </a:xfrm>
        </p:grpSpPr>
        <p:sp>
          <p:nvSpPr>
            <p:cNvPr id="2" name="Rectangle 1"/>
            <p:cNvSpPr/>
            <p:nvPr/>
          </p:nvSpPr>
          <p:spPr>
            <a:xfrm>
              <a:off x="2362200" y="2438400"/>
              <a:ext cx="90000" cy="90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248342" y="2081178"/>
              <a:ext cx="317716" cy="369332"/>
            </a:xfrm>
            <a:prstGeom prst="rect">
              <a:avLst/>
            </a:prstGeom>
            <a:noFill/>
          </p:spPr>
          <p:txBody>
            <a:bodyPr wrap="none" rtlCol="0">
              <a:spAutoFit/>
            </a:bodyPr>
            <a:lstStyle/>
            <a:p>
              <a:r>
                <a:rPr lang="en-CA" dirty="0" smtClean="0"/>
                <a:t>A</a:t>
              </a:r>
              <a:endParaRPr lang="en-CA" dirty="0"/>
            </a:p>
          </p:txBody>
        </p:sp>
      </p:grpSp>
      <p:grpSp>
        <p:nvGrpSpPr>
          <p:cNvPr id="56" name="Group 55"/>
          <p:cNvGrpSpPr/>
          <p:nvPr/>
        </p:nvGrpSpPr>
        <p:grpSpPr>
          <a:xfrm>
            <a:off x="7872259" y="2072585"/>
            <a:ext cx="309700" cy="447222"/>
            <a:chOff x="2248342" y="2081178"/>
            <a:chExt cx="309700" cy="447222"/>
          </a:xfrm>
        </p:grpSpPr>
        <p:sp>
          <p:nvSpPr>
            <p:cNvPr id="57" name="Rectangle 56"/>
            <p:cNvSpPr/>
            <p:nvPr/>
          </p:nvSpPr>
          <p:spPr>
            <a:xfrm>
              <a:off x="2362200" y="2438400"/>
              <a:ext cx="90000" cy="90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TextBox 57"/>
            <p:cNvSpPr txBox="1"/>
            <p:nvPr/>
          </p:nvSpPr>
          <p:spPr>
            <a:xfrm>
              <a:off x="2248342" y="2081178"/>
              <a:ext cx="309700" cy="369332"/>
            </a:xfrm>
            <a:prstGeom prst="rect">
              <a:avLst/>
            </a:prstGeom>
            <a:noFill/>
          </p:spPr>
          <p:txBody>
            <a:bodyPr wrap="none" rtlCol="0">
              <a:spAutoFit/>
            </a:bodyPr>
            <a:lstStyle/>
            <a:p>
              <a:r>
                <a:rPr lang="en-CA" dirty="0"/>
                <a:t>B</a:t>
              </a:r>
            </a:p>
          </p:txBody>
        </p:sp>
      </p:gr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
        <p:nvSpPr>
          <p:cNvPr id="6" name="TextBox 5"/>
          <p:cNvSpPr txBox="1"/>
          <p:nvPr/>
        </p:nvSpPr>
        <p:spPr>
          <a:xfrm rot="5400000">
            <a:off x="8231171" y="3625334"/>
            <a:ext cx="1595501" cy="369332"/>
          </a:xfrm>
          <a:prstGeom prst="rect">
            <a:avLst/>
          </a:prstGeom>
          <a:noFill/>
        </p:spPr>
        <p:txBody>
          <a:bodyPr wrap="none" rtlCol="0">
            <a:spAutoFit/>
          </a:bodyPr>
          <a:lstStyle/>
          <a:p>
            <a:r>
              <a:rPr lang="en-CA" dirty="0" smtClean="0"/>
              <a:t>Phase, degrees</a:t>
            </a:r>
            <a:endParaRPr lang="en-CA" dirty="0"/>
          </a:p>
        </p:txBody>
      </p:sp>
    </p:spTree>
    <p:extLst>
      <p:ext uri="{BB962C8B-B14F-4D97-AF65-F5344CB8AC3E}">
        <p14:creationId xmlns:p14="http://schemas.microsoft.com/office/powerpoint/2010/main" val="2195348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3861" y="836486"/>
            <a:ext cx="2839916" cy="228600"/>
          </a:xfrm>
        </p:spPr>
        <p:txBody>
          <a:bodyPr>
            <a:noAutofit/>
          </a:bodyPr>
          <a:lstStyle/>
          <a:p>
            <a:r>
              <a:rPr lang="en-CA" sz="1200" dirty="0" smtClean="0"/>
              <a:t>Phase. 8Hz. Deposited layer sample.</a:t>
            </a:r>
            <a:endParaRPr lang="en-CA" sz="1200" dirty="0"/>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22" b="11429"/>
          <a:stretch/>
        </p:blipFill>
        <p:spPr bwMode="auto">
          <a:xfrm>
            <a:off x="639433" y="1103061"/>
            <a:ext cx="3600000" cy="19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4268741" y="1962760"/>
            <a:ext cx="685800" cy="326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013945" y="1501095"/>
            <a:ext cx="1065548" cy="461665"/>
          </a:xfrm>
          <a:prstGeom prst="rect">
            <a:avLst/>
          </a:prstGeom>
          <a:noFill/>
        </p:spPr>
        <p:txBody>
          <a:bodyPr wrap="none" rtlCol="0">
            <a:spAutoFit/>
          </a:bodyPr>
          <a:lstStyle/>
          <a:p>
            <a:r>
              <a:rPr lang="en-CA" sz="1200" dirty="0" smtClean="0"/>
              <a:t>Normalization</a:t>
            </a:r>
          </a:p>
          <a:p>
            <a:r>
              <a:rPr lang="en-CA" sz="1200" dirty="0"/>
              <a:t>t</a:t>
            </a:r>
            <a:r>
              <a:rPr lang="en-CA" sz="1200" dirty="0" smtClean="0"/>
              <a:t>o </a:t>
            </a:r>
            <a:r>
              <a:rPr lang="en-CA" sz="1200" dirty="0" err="1" smtClean="0"/>
              <a:t>Zr</a:t>
            </a:r>
            <a:r>
              <a:rPr lang="en-CA" sz="1200" dirty="0" smtClean="0"/>
              <a:t> sample</a:t>
            </a:r>
            <a:endParaRPr lang="en-CA" sz="1200" dirty="0"/>
          </a:p>
        </p:txBody>
      </p:sp>
      <p:sp>
        <p:nvSpPr>
          <p:cNvPr id="7" name="Down Arrow 6"/>
          <p:cNvSpPr/>
          <p:nvPr/>
        </p:nvSpPr>
        <p:spPr>
          <a:xfrm>
            <a:off x="6707141" y="3281818"/>
            <a:ext cx="229836" cy="389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ight Arrow 8"/>
          <p:cNvSpPr/>
          <p:nvPr/>
        </p:nvSpPr>
        <p:spPr>
          <a:xfrm flipH="1">
            <a:off x="4584163" y="4890532"/>
            <a:ext cx="709794" cy="332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4334233" y="4224467"/>
            <a:ext cx="1143000" cy="461665"/>
          </a:xfrm>
          <a:prstGeom prst="rect">
            <a:avLst/>
          </a:prstGeom>
        </p:spPr>
        <p:txBody>
          <a:bodyPr wrap="square">
            <a:spAutoFit/>
          </a:bodyPr>
          <a:lstStyle/>
          <a:p>
            <a:r>
              <a:rPr lang="en-CA" sz="1200" dirty="0" smtClean="0"/>
              <a:t>Fit to two-layer model</a:t>
            </a:r>
            <a:endParaRPr lang="en-CA" sz="1200" dirty="0"/>
          </a:p>
        </p:txBody>
      </p:sp>
      <p:sp>
        <p:nvSpPr>
          <p:cNvPr id="14" name="Title 1"/>
          <p:cNvSpPr txBox="1">
            <a:spLocks/>
          </p:cNvSpPr>
          <p:nvPr/>
        </p:nvSpPr>
        <p:spPr>
          <a:xfrm>
            <a:off x="5819957" y="850218"/>
            <a:ext cx="1981200" cy="22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200" dirty="0" smtClean="0"/>
              <a:t>Phase. 8Hz. </a:t>
            </a:r>
            <a:r>
              <a:rPr lang="en-CA" sz="1200" dirty="0" err="1" smtClean="0"/>
              <a:t>Zr</a:t>
            </a:r>
            <a:endParaRPr lang="en-CA" sz="1200" dirty="0"/>
          </a:p>
        </p:txBody>
      </p:sp>
      <p:sp>
        <p:nvSpPr>
          <p:cNvPr id="15" name="Title 1"/>
          <p:cNvSpPr txBox="1">
            <a:spLocks/>
          </p:cNvSpPr>
          <p:nvPr/>
        </p:nvSpPr>
        <p:spPr>
          <a:xfrm>
            <a:off x="5661401" y="3747532"/>
            <a:ext cx="2321316" cy="3792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200" dirty="0" smtClean="0"/>
              <a:t>(phase  of sample) – (phase of </a:t>
            </a:r>
            <a:r>
              <a:rPr lang="en-CA" sz="1200" dirty="0" err="1" smtClean="0"/>
              <a:t>Zr</a:t>
            </a:r>
            <a:r>
              <a:rPr lang="en-CA" sz="1200" dirty="0" smtClean="0"/>
              <a:t>)</a:t>
            </a:r>
            <a:endParaRPr lang="en-CA" sz="1200" dirty="0"/>
          </a:p>
        </p:txBody>
      </p:sp>
      <p:sp>
        <p:nvSpPr>
          <p:cNvPr id="16" name="Title 1"/>
          <p:cNvSpPr txBox="1">
            <a:spLocks/>
          </p:cNvSpPr>
          <p:nvPr/>
        </p:nvSpPr>
        <p:spPr>
          <a:xfrm>
            <a:off x="1296941" y="3898199"/>
            <a:ext cx="1981200" cy="228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1600" dirty="0" smtClean="0"/>
              <a:t>Fitted Q - parameter</a:t>
            </a:r>
            <a:endParaRPr lang="en-CA" sz="16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2059" y="923004"/>
            <a:ext cx="3600000" cy="235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059" y="4015148"/>
            <a:ext cx="3600000" cy="234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preferRelativeResize="0">
            <a:picLocks noChangeAspect="1" noChangeArrowheads="1"/>
          </p:cNvPicPr>
          <p:nvPr/>
        </p:nvPicPr>
        <p:blipFill rotWithShape="1">
          <a:blip r:embed="rId6">
            <a:extLst>
              <a:ext uri="{28A0092B-C50C-407E-A947-70E740481C1C}">
                <a14:useLocalDpi xmlns:a14="http://schemas.microsoft.com/office/drawing/2010/main" val="0"/>
              </a:ext>
            </a:extLst>
          </a:blip>
          <a:srcRect t="4027"/>
          <a:stretch/>
        </p:blipFill>
        <p:spPr bwMode="auto">
          <a:xfrm>
            <a:off x="615987" y="4126799"/>
            <a:ext cx="3787534" cy="2279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le 3"/>
          <p:cNvSpPr txBox="1">
            <a:spLocks/>
          </p:cNvSpPr>
          <p:nvPr/>
        </p:nvSpPr>
        <p:spPr>
          <a:xfrm>
            <a:off x="768424" y="58073"/>
            <a:ext cx="7620000" cy="406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000" b="1" dirty="0" smtClean="0"/>
              <a:t>Phase normalization </a:t>
            </a:r>
            <a:r>
              <a:rPr lang="en-CA" sz="2000" b="1" dirty="0" smtClean="0"/>
              <a:t>procedure</a:t>
            </a:r>
            <a:endParaRPr lang="en-CA" sz="2000" b="1" dirty="0"/>
          </a:p>
        </p:txBody>
      </p:sp>
      <p:pic>
        <p:nvPicPr>
          <p:cNvPr id="17" name="Picture 3" descr="Uo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86" y="-11907"/>
            <a:ext cx="5619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cadif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861" y="31623"/>
            <a:ext cx="9064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Rectangle 4"/>
              <p:cNvSpPr/>
              <p:nvPr/>
            </p:nvSpPr>
            <p:spPr>
              <a:xfrm>
                <a:off x="4113377" y="5638800"/>
                <a:ext cx="1180580" cy="6739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i="1" smtClean="0">
                              <a:latin typeface="Cambria Math"/>
                            </a:rPr>
                          </m:ctrlPr>
                        </m:sSubPr>
                        <m:e>
                          <m:r>
                            <a:rPr lang="en-CA" i="1">
                              <a:latin typeface="Cambria Math"/>
                            </a:rPr>
                            <m:t>𝑄</m:t>
                          </m:r>
                        </m:e>
                        <m:sub>
                          <m:r>
                            <a:rPr lang="en-CA" b="0" i="1" smtClean="0">
                              <a:latin typeface="Cambria Math"/>
                            </a:rPr>
                            <m:t>1</m:t>
                          </m:r>
                        </m:sub>
                      </m:sSub>
                      <m:r>
                        <a:rPr lang="en-CA" i="1">
                          <a:latin typeface="Cambria Math"/>
                        </a:rPr>
                        <m:t>=</m:t>
                      </m:r>
                      <m:f>
                        <m:fPr>
                          <m:ctrlPr>
                            <a:rPr lang="en-CA" i="1">
                              <a:latin typeface="Cambria Math"/>
                            </a:rPr>
                          </m:ctrlPr>
                        </m:fPr>
                        <m:num>
                          <m:sSub>
                            <m:sSubPr>
                              <m:ctrlPr>
                                <a:rPr lang="en-CA" i="1">
                                  <a:latin typeface="Cambria Math"/>
                                </a:rPr>
                              </m:ctrlPr>
                            </m:sSubPr>
                            <m:e>
                              <m:r>
                                <a:rPr lang="en-CA" i="1">
                                  <a:latin typeface="Cambria Math"/>
                                </a:rPr>
                                <m:t>𝐿</m:t>
                              </m:r>
                            </m:e>
                            <m:sub>
                              <m:r>
                                <a:rPr lang="en-CA" b="0" i="1" smtClean="0">
                                  <a:latin typeface="Cambria Math"/>
                                </a:rPr>
                                <m:t>1</m:t>
                              </m:r>
                            </m:sub>
                          </m:sSub>
                        </m:num>
                        <m:den>
                          <m:rad>
                            <m:radPr>
                              <m:degHide m:val="on"/>
                              <m:ctrlPr>
                                <a:rPr lang="en-CA" i="1">
                                  <a:latin typeface="Cambria Math"/>
                                </a:rPr>
                              </m:ctrlPr>
                            </m:radPr>
                            <m:deg/>
                            <m:e>
                              <m:sSub>
                                <m:sSubPr>
                                  <m:ctrlPr>
                                    <a:rPr lang="en-CA" i="1">
                                      <a:latin typeface="Cambria Math"/>
                                    </a:rPr>
                                  </m:ctrlPr>
                                </m:sSubPr>
                                <m:e>
                                  <m:r>
                                    <a:rPr lang="en-CA" i="1">
                                      <a:latin typeface="Cambria Math"/>
                                    </a:rPr>
                                    <m:t>𝛼</m:t>
                                  </m:r>
                                </m:e>
                                <m:sub>
                                  <m:r>
                                    <a:rPr lang="en-CA" b="0" i="1" smtClean="0">
                                      <a:latin typeface="Cambria Math"/>
                                    </a:rPr>
                                    <m:t>1</m:t>
                                  </m:r>
                                </m:sub>
                              </m:sSub>
                            </m:e>
                          </m:rad>
                        </m:den>
                      </m:f>
                    </m:oMath>
                  </m:oMathPara>
                </a14:m>
                <a:endParaRPr lang="en-CA" dirty="0"/>
              </a:p>
            </p:txBody>
          </p:sp>
        </mc:Choice>
        <mc:Fallback xmlns="">
          <p:sp>
            <p:nvSpPr>
              <p:cNvPr id="5" name="Rectangle 4"/>
              <p:cNvSpPr>
                <a:spLocks noRot="1" noChangeAspect="1" noMove="1" noResize="1" noEditPoints="1" noAdjustHandles="1" noChangeArrowheads="1" noChangeShapeType="1" noTextEdit="1"/>
              </p:cNvSpPr>
              <p:nvPr/>
            </p:nvSpPr>
            <p:spPr>
              <a:xfrm>
                <a:off x="4113377" y="5638800"/>
                <a:ext cx="1180580" cy="673967"/>
              </a:xfrm>
              <a:prstGeom prst="rect">
                <a:avLst/>
              </a:prstGeom>
              <a:blipFill rotWithShape="1">
                <a:blip r:embed="rId9"/>
                <a:stretch>
                  <a:fillRect/>
                </a:stretch>
              </a:blipFill>
            </p:spPr>
            <p:txBody>
              <a:bodyPr/>
              <a:lstStyle/>
              <a:p>
                <a:r>
                  <a:rPr lang="en-CA">
                    <a:noFill/>
                  </a:rPr>
                  <a:t> </a:t>
                </a:r>
              </a:p>
            </p:txBody>
          </p:sp>
        </mc:Fallback>
      </mc:AlternateContent>
      <p:sp>
        <p:nvSpPr>
          <p:cNvPr id="8" name="Slide Number Placeholder 7"/>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623515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3"/>
          <p:cNvSpPr txBox="1">
            <a:spLocks/>
          </p:cNvSpPr>
          <p:nvPr/>
        </p:nvSpPr>
        <p:spPr>
          <a:xfrm>
            <a:off x="1219200" y="56871"/>
            <a:ext cx="7620000" cy="406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000" b="1" dirty="0" smtClean="0"/>
              <a:t>Normalized phase dependence on frequency for ROI A and B</a:t>
            </a:r>
            <a:endParaRPr lang="en-CA" sz="2000" b="1" dirty="0"/>
          </a:p>
        </p:txBody>
      </p:sp>
      <p:pic>
        <p:nvPicPr>
          <p:cNvPr id="53" name="Picture 3" descr="U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6" y="-11907"/>
            <a:ext cx="5619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descr="cad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61" y="159725"/>
            <a:ext cx="9064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2200" y="2438400"/>
            <a:ext cx="90000" cy="900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
        <p:nvSpPr>
          <p:cNvPr id="6" name="TextBox 5"/>
          <p:cNvSpPr txBox="1"/>
          <p:nvPr/>
        </p:nvSpPr>
        <p:spPr>
          <a:xfrm>
            <a:off x="685800" y="5300412"/>
            <a:ext cx="8153400" cy="1477328"/>
          </a:xfrm>
          <a:prstGeom prst="rect">
            <a:avLst/>
          </a:prstGeom>
          <a:noFill/>
        </p:spPr>
        <p:txBody>
          <a:bodyPr wrap="square" rtlCol="0">
            <a:spAutoFit/>
          </a:bodyPr>
          <a:lstStyle/>
          <a:p>
            <a:r>
              <a:rPr lang="en-CA" dirty="0" smtClean="0"/>
              <a:t>Phase was calculated as the mean value of a 6 x 6 pixel group in regions A and B.</a:t>
            </a:r>
          </a:p>
          <a:p>
            <a:r>
              <a:rPr lang="en-CA" dirty="0" smtClean="0"/>
              <a:t>The frequency of phase maximum </a:t>
            </a:r>
            <a:r>
              <a:rPr lang="en-CA" i="1" dirty="0"/>
              <a:t>f</a:t>
            </a:r>
            <a:r>
              <a:rPr lang="en-CA" i="1" baseline="-25000" dirty="0"/>
              <a:t>max</a:t>
            </a:r>
            <a:r>
              <a:rPr lang="en-CA" dirty="0" smtClean="0"/>
              <a:t>  is determined by </a:t>
            </a:r>
            <a:r>
              <a:rPr lang="en-CA" dirty="0" smtClean="0"/>
              <a:t>the parameter </a:t>
            </a:r>
            <a:r>
              <a:rPr lang="en-CA" dirty="0" smtClean="0"/>
              <a:t>Q.  Larger Q leads to </a:t>
            </a:r>
            <a:r>
              <a:rPr lang="en-CA" i="1" dirty="0" err="1" smtClean="0"/>
              <a:t>f</a:t>
            </a:r>
            <a:r>
              <a:rPr lang="en-CA" i="1" baseline="-25000" dirty="0" err="1" smtClean="0"/>
              <a:t>max</a:t>
            </a:r>
            <a:r>
              <a:rPr lang="en-CA" dirty="0" smtClean="0"/>
              <a:t> shift to lower frequency</a:t>
            </a:r>
            <a:r>
              <a:rPr lang="en-CA" dirty="0" smtClean="0"/>
              <a:t>. Phase extrema appear due to standing thermal-wave across the coating layer thickness.</a:t>
            </a:r>
            <a:endParaRPr lang="en-CA" dirty="0" smtClean="0"/>
          </a:p>
          <a:p>
            <a:r>
              <a:rPr lang="en-CA" dirty="0" smtClean="0"/>
              <a:t> </a:t>
            </a:r>
            <a:endParaRPr lang="en-CA" dirty="0"/>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6019" r="10840"/>
          <a:stretch/>
        </p:blipFill>
        <p:spPr bwMode="auto">
          <a:xfrm>
            <a:off x="1899560" y="954880"/>
            <a:ext cx="4790718" cy="44622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4370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8017" y="1092232"/>
            <a:ext cx="7540874" cy="1453075"/>
            <a:chOff x="892109" y="937105"/>
            <a:chExt cx="7540874" cy="1453075"/>
          </a:xfrm>
        </p:grpSpPr>
        <p:pic>
          <p:nvPicPr>
            <p:cNvPr id="3080"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2606" t="13897" r="22614" b="18019"/>
            <a:stretch/>
          </p:blipFill>
          <p:spPr bwMode="auto">
            <a:xfrm>
              <a:off x="892109" y="937105"/>
              <a:ext cx="1843392" cy="14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preferRelativeResize="0">
              <a:picLocks noChangeAspect="1" noChangeArrowheads="1"/>
            </p:cNvPicPr>
            <p:nvPr/>
          </p:nvPicPr>
          <p:blipFill rotWithShape="1">
            <a:blip r:embed="rId4">
              <a:extLst>
                <a:ext uri="{28A0092B-C50C-407E-A947-70E740481C1C}">
                  <a14:useLocalDpi xmlns:a14="http://schemas.microsoft.com/office/drawing/2010/main" val="0"/>
                </a:ext>
              </a:extLst>
            </a:blip>
            <a:srcRect l="14286" t="7802" r="22275" b="12403"/>
            <a:stretch/>
          </p:blipFill>
          <p:spPr bwMode="auto">
            <a:xfrm>
              <a:off x="2735501" y="937106"/>
              <a:ext cx="1842448" cy="145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preferRelativeResize="0">
              <a:picLocks noChangeAspect="1" noChangeArrowheads="1"/>
            </p:cNvPicPr>
            <p:nvPr/>
          </p:nvPicPr>
          <p:blipFill rotWithShape="1">
            <a:blip r:embed="rId5">
              <a:extLst>
                <a:ext uri="{28A0092B-C50C-407E-A947-70E740481C1C}">
                  <a14:useLocalDpi xmlns:a14="http://schemas.microsoft.com/office/drawing/2010/main" val="0"/>
                </a:ext>
              </a:extLst>
            </a:blip>
            <a:srcRect l="14597" t="13902" r="22548" b="17984"/>
            <a:stretch/>
          </p:blipFill>
          <p:spPr bwMode="auto">
            <a:xfrm>
              <a:off x="4577949" y="937106"/>
              <a:ext cx="1790230" cy="145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4744" t="7871" r="13562" b="11632"/>
            <a:stretch/>
          </p:blipFill>
          <p:spPr bwMode="auto">
            <a:xfrm>
              <a:off x="6368179" y="937106"/>
              <a:ext cx="2064804" cy="145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mc:AlternateContent xmlns:mc="http://schemas.openxmlformats.org/markup-compatibility/2006" xmlns:a14="http://schemas.microsoft.com/office/drawing/2010/main">
        <mc:Choice Requires="a14">
          <p:sp>
            <p:nvSpPr>
              <p:cNvPr id="23" name="TextBox 22"/>
              <p:cNvSpPr txBox="1"/>
              <p:nvPr/>
            </p:nvSpPr>
            <p:spPr>
              <a:xfrm>
                <a:off x="7656331" y="768805"/>
                <a:ext cx="1239570" cy="3724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b="0" i="1" smtClean="0">
                          <a:latin typeface="Cambria Math"/>
                        </a:rPr>
                        <m:t>𝑄</m:t>
                      </m:r>
                      <m:r>
                        <a:rPr lang="en-CA" b="0" i="1" smtClean="0">
                          <a:latin typeface="Cambria Math"/>
                        </a:rPr>
                        <m:t>=</m:t>
                      </m:r>
                      <m:r>
                        <a:rPr lang="en-CA" b="0" i="1" smtClean="0">
                          <a:latin typeface="Cambria Math"/>
                        </a:rPr>
                        <m:t>𝐿</m:t>
                      </m:r>
                      <m:r>
                        <a:rPr lang="en-CA" b="0" i="1" smtClean="0">
                          <a:latin typeface="Cambria Math"/>
                        </a:rPr>
                        <m:t>/</m:t>
                      </m:r>
                      <m:rad>
                        <m:radPr>
                          <m:degHide m:val="on"/>
                          <m:ctrlPr>
                            <a:rPr lang="en-CA" b="0" i="1" smtClean="0">
                              <a:latin typeface="Cambria Math"/>
                            </a:rPr>
                          </m:ctrlPr>
                        </m:radPr>
                        <m:deg/>
                        <m:e>
                          <m:r>
                            <a:rPr lang="en-CA" b="0" i="1" smtClean="0">
                              <a:latin typeface="Cambria Math"/>
                              <a:ea typeface="Cambria Math"/>
                            </a:rPr>
                            <m:t>𝛼</m:t>
                          </m:r>
                        </m:e>
                      </m:rad>
                    </m:oMath>
                  </m:oMathPara>
                </a14:m>
                <a:endParaRPr lang="en-CA" dirty="0"/>
              </a:p>
            </p:txBody>
          </p:sp>
        </mc:Choice>
        <mc:Fallback xmlns="">
          <p:sp>
            <p:nvSpPr>
              <p:cNvPr id="23" name="TextBox 22"/>
              <p:cNvSpPr txBox="1">
                <a:spLocks noRot="1" noChangeAspect="1" noMove="1" noResize="1" noEditPoints="1" noAdjustHandles="1" noChangeArrowheads="1" noChangeShapeType="1" noTextEdit="1"/>
              </p:cNvSpPr>
              <p:nvPr/>
            </p:nvSpPr>
            <p:spPr>
              <a:xfrm>
                <a:off x="7656331" y="768805"/>
                <a:ext cx="1239570" cy="372410"/>
              </a:xfrm>
              <a:prstGeom prst="rect">
                <a:avLst/>
              </a:prstGeom>
              <a:blipFill rotWithShape="1">
                <a:blip r:embed="rId7"/>
                <a:stretch>
                  <a:fillRect b="-13115"/>
                </a:stretch>
              </a:blipFill>
            </p:spPr>
            <p:txBody>
              <a:bodyPr/>
              <a:lstStyle/>
              <a:p>
                <a:r>
                  <a:rPr lang="en-CA">
                    <a:noFill/>
                  </a:rPr>
                  <a:t> </a:t>
                </a:r>
              </a:p>
            </p:txBody>
          </p:sp>
        </mc:Fallback>
      </mc:AlternateContent>
      <p:sp>
        <p:nvSpPr>
          <p:cNvPr id="14" name="Title 3"/>
          <p:cNvSpPr txBox="1">
            <a:spLocks/>
          </p:cNvSpPr>
          <p:nvPr/>
        </p:nvSpPr>
        <p:spPr>
          <a:xfrm>
            <a:off x="768424" y="58073"/>
            <a:ext cx="7620000" cy="506799"/>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000" b="1" dirty="0" smtClean="0"/>
              <a:t>Images of  Q-parameter and thickness of deposited layer on the Al substrate.</a:t>
            </a:r>
            <a:endParaRPr lang="en-CA" sz="2000" b="1" dirty="0"/>
          </a:p>
        </p:txBody>
      </p:sp>
      <p:grpSp>
        <p:nvGrpSpPr>
          <p:cNvPr id="17" name="Group 16"/>
          <p:cNvGrpSpPr/>
          <p:nvPr/>
        </p:nvGrpSpPr>
        <p:grpSpPr>
          <a:xfrm>
            <a:off x="243131" y="542882"/>
            <a:ext cx="7685759" cy="517088"/>
            <a:chOff x="1194141" y="1039704"/>
            <a:chExt cx="6991603" cy="517088"/>
          </a:xfrm>
        </p:grpSpPr>
        <p:cxnSp>
          <p:nvCxnSpPr>
            <p:cNvPr id="18" name="Straight Connector 17"/>
            <p:cNvCxnSpPr/>
            <p:nvPr/>
          </p:nvCxnSpPr>
          <p:spPr>
            <a:xfrm>
              <a:off x="1331640" y="1311557"/>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812037" y="1052736"/>
              <a:ext cx="553357" cy="369332"/>
            </a:xfrm>
            <a:prstGeom prst="rect">
              <a:avLst/>
            </a:prstGeom>
            <a:noFill/>
          </p:spPr>
          <p:txBody>
            <a:bodyPr wrap="none" rtlCol="0">
              <a:spAutoFit/>
            </a:bodyPr>
            <a:lstStyle/>
            <a:p>
              <a:r>
                <a:rPr lang="en-CA" dirty="0" smtClean="0"/>
                <a:t>mm</a:t>
              </a:r>
              <a:endParaRPr lang="en-CA" dirty="0"/>
            </a:p>
          </p:txBody>
        </p:sp>
        <p:grpSp>
          <p:nvGrpSpPr>
            <p:cNvPr id="20" name="Group 19"/>
            <p:cNvGrpSpPr/>
            <p:nvPr/>
          </p:nvGrpSpPr>
          <p:grpSpPr>
            <a:xfrm>
              <a:off x="1194141" y="1039704"/>
              <a:ext cx="6991603" cy="517088"/>
              <a:chOff x="1180797" y="1039704"/>
              <a:chExt cx="6991603" cy="517088"/>
            </a:xfrm>
          </p:grpSpPr>
          <p:cxnSp>
            <p:nvCxnSpPr>
              <p:cNvPr id="21" name="Straight Connector 20"/>
              <p:cNvCxnSpPr/>
              <p:nvPr/>
            </p:nvCxnSpPr>
            <p:spPr>
              <a:xfrm>
                <a:off x="1331640" y="1421734"/>
                <a:ext cx="6840760"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80797" y="1052736"/>
                <a:ext cx="301686" cy="369332"/>
              </a:xfrm>
              <a:prstGeom prst="rect">
                <a:avLst/>
              </a:prstGeom>
              <a:noFill/>
            </p:spPr>
            <p:txBody>
              <a:bodyPr wrap="none" rtlCol="0">
                <a:spAutoFit/>
              </a:bodyPr>
              <a:lstStyle/>
              <a:p>
                <a:r>
                  <a:rPr lang="en-CA" dirty="0" smtClean="0"/>
                  <a:t>0</a:t>
                </a:r>
                <a:endParaRPr lang="en-CA" dirty="0"/>
              </a:p>
            </p:txBody>
          </p:sp>
          <p:cxnSp>
            <p:nvCxnSpPr>
              <p:cNvPr id="26" name="Straight Connector 25"/>
              <p:cNvCxnSpPr/>
              <p:nvPr/>
            </p:nvCxnSpPr>
            <p:spPr>
              <a:xfrm>
                <a:off x="2627784" y="131504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77274" y="134076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72400" y="1311557"/>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13536" y="1052736"/>
                <a:ext cx="418704" cy="369332"/>
              </a:xfrm>
              <a:prstGeom prst="rect">
                <a:avLst/>
              </a:prstGeom>
              <a:noFill/>
            </p:spPr>
            <p:txBody>
              <a:bodyPr wrap="none" rtlCol="0">
                <a:spAutoFit/>
              </a:bodyPr>
              <a:lstStyle/>
              <a:p>
                <a:r>
                  <a:rPr lang="en-CA" dirty="0" smtClean="0"/>
                  <a:t>20</a:t>
                </a:r>
                <a:endParaRPr lang="en-CA" dirty="0"/>
              </a:p>
            </p:txBody>
          </p:sp>
          <p:sp>
            <p:nvSpPr>
              <p:cNvPr id="31" name="TextBox 30"/>
              <p:cNvSpPr txBox="1"/>
              <p:nvPr/>
            </p:nvSpPr>
            <p:spPr>
              <a:xfrm>
                <a:off x="2483768" y="1039704"/>
                <a:ext cx="301686" cy="369332"/>
              </a:xfrm>
              <a:prstGeom prst="rect">
                <a:avLst/>
              </a:prstGeom>
              <a:noFill/>
            </p:spPr>
            <p:txBody>
              <a:bodyPr wrap="none" rtlCol="0">
                <a:spAutoFit/>
              </a:bodyPr>
              <a:lstStyle/>
              <a:p>
                <a:r>
                  <a:rPr lang="en-CA" dirty="0"/>
                  <a:t>5</a:t>
                </a:r>
              </a:p>
            </p:txBody>
          </p:sp>
          <p:sp>
            <p:nvSpPr>
              <p:cNvPr id="32" name="TextBox 31"/>
              <p:cNvSpPr txBox="1"/>
              <p:nvPr/>
            </p:nvSpPr>
            <p:spPr>
              <a:xfrm>
                <a:off x="3779912" y="1061694"/>
                <a:ext cx="418704" cy="369332"/>
              </a:xfrm>
              <a:prstGeom prst="rect">
                <a:avLst/>
              </a:prstGeom>
              <a:noFill/>
            </p:spPr>
            <p:txBody>
              <a:bodyPr wrap="none" rtlCol="0">
                <a:spAutoFit/>
              </a:bodyPr>
              <a:lstStyle/>
              <a:p>
                <a:r>
                  <a:rPr lang="en-CA" dirty="0" smtClean="0"/>
                  <a:t>10</a:t>
                </a:r>
                <a:endParaRPr lang="en-CA" dirty="0"/>
              </a:p>
            </p:txBody>
          </p:sp>
          <p:sp>
            <p:nvSpPr>
              <p:cNvPr id="33" name="TextBox 32"/>
              <p:cNvSpPr txBox="1"/>
              <p:nvPr/>
            </p:nvSpPr>
            <p:spPr>
              <a:xfrm>
                <a:off x="5082728" y="1052736"/>
                <a:ext cx="418704" cy="369332"/>
              </a:xfrm>
              <a:prstGeom prst="rect">
                <a:avLst/>
              </a:prstGeom>
              <a:noFill/>
            </p:spPr>
            <p:txBody>
              <a:bodyPr wrap="none" rtlCol="0">
                <a:spAutoFit/>
              </a:bodyPr>
              <a:lstStyle/>
              <a:p>
                <a:r>
                  <a:rPr lang="en-CA" dirty="0" smtClean="0"/>
                  <a:t>15</a:t>
                </a:r>
                <a:endParaRPr lang="en-CA" dirty="0"/>
              </a:p>
            </p:txBody>
          </p:sp>
          <p:cxnSp>
            <p:nvCxnSpPr>
              <p:cNvPr id="34" name="Straight Connector 33"/>
              <p:cNvCxnSpPr/>
              <p:nvPr/>
            </p:nvCxnSpPr>
            <p:spPr>
              <a:xfrm>
                <a:off x="5292080" y="131504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492394" y="1315042"/>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7" name="Group 6"/>
          <p:cNvGrpSpPr/>
          <p:nvPr/>
        </p:nvGrpSpPr>
        <p:grpSpPr>
          <a:xfrm>
            <a:off x="7345201" y="3036798"/>
            <a:ext cx="1493057" cy="384836"/>
            <a:chOff x="7300962" y="2849256"/>
            <a:chExt cx="1493057" cy="384836"/>
          </a:xfrm>
        </p:grpSpPr>
        <mc:AlternateContent xmlns:mc="http://schemas.openxmlformats.org/markup-compatibility/2006" xmlns:a14="http://schemas.microsoft.com/office/drawing/2010/main">
          <mc:Choice Requires="a14">
            <p:sp>
              <p:nvSpPr>
                <p:cNvPr id="4" name="TextBox 3"/>
                <p:cNvSpPr txBox="1"/>
                <p:nvPr/>
              </p:nvSpPr>
              <p:spPr>
                <a:xfrm>
                  <a:off x="8231877" y="2849256"/>
                  <a:ext cx="56214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A" i="1" smtClean="0">
                            <a:latin typeface="Cambria Math"/>
                            <a:ea typeface="Cambria Math"/>
                          </a:rPr>
                          <m:t>𝜇</m:t>
                        </m:r>
                        <m:r>
                          <a:rPr lang="en-CA" b="0" i="1" smtClean="0">
                            <a:latin typeface="Cambria Math"/>
                            <a:ea typeface="Cambria Math"/>
                          </a:rPr>
                          <m:t>𝑚</m:t>
                        </m:r>
                      </m:oMath>
                    </m:oMathPara>
                  </a14:m>
                  <a:endParaRPr lang="en-CA" dirty="0"/>
                </a:p>
              </p:txBody>
            </p:sp>
          </mc:Choice>
          <mc:Fallback xmlns="">
            <p:sp>
              <p:nvSpPr>
                <p:cNvPr id="4" name="TextBox 3"/>
                <p:cNvSpPr txBox="1">
                  <a:spLocks noRot="1" noChangeAspect="1" noMove="1" noResize="1" noEditPoints="1" noAdjustHandles="1" noChangeArrowheads="1" noChangeShapeType="1" noTextEdit="1"/>
                </p:cNvSpPr>
                <p:nvPr/>
              </p:nvSpPr>
              <p:spPr>
                <a:xfrm>
                  <a:off x="8231877" y="2849256"/>
                  <a:ext cx="562142" cy="369332"/>
                </a:xfrm>
                <a:prstGeom prst="rect">
                  <a:avLst/>
                </a:prstGeom>
                <a:blipFill rotWithShape="1">
                  <a:blip r:embed="rId8"/>
                  <a:stretch>
                    <a:fillRect b="-3279"/>
                  </a:stretch>
                </a:blipFill>
              </p:spPr>
              <p:txBody>
                <a:bodyPr/>
                <a:lstStyle/>
                <a:p>
                  <a:r>
                    <a:rPr lang="en-CA">
                      <a:noFill/>
                    </a:rPr>
                    <a:t> </a:t>
                  </a:r>
                </a:p>
              </p:txBody>
            </p:sp>
          </mc:Fallback>
        </mc:AlternateContent>
        <p:sp>
          <p:nvSpPr>
            <p:cNvPr id="5" name="TextBox 4"/>
            <p:cNvSpPr txBox="1"/>
            <p:nvPr/>
          </p:nvSpPr>
          <p:spPr>
            <a:xfrm>
              <a:off x="7300962" y="2864760"/>
              <a:ext cx="1148071" cy="369332"/>
            </a:xfrm>
            <a:prstGeom prst="rect">
              <a:avLst/>
            </a:prstGeom>
            <a:noFill/>
          </p:spPr>
          <p:txBody>
            <a:bodyPr wrap="none" rtlCol="0">
              <a:spAutoFit/>
            </a:bodyPr>
            <a:lstStyle/>
            <a:p>
              <a:r>
                <a:rPr lang="en-CA" dirty="0" smtClean="0"/>
                <a:t>Thickness,</a:t>
              </a:r>
              <a:endParaRPr lang="en-CA" dirty="0"/>
            </a:p>
          </p:txBody>
        </p:sp>
      </p:grpSp>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352384" y="5088310"/>
            <a:ext cx="8679783" cy="2031325"/>
          </a:xfrm>
          <a:prstGeom prst="rect">
            <a:avLst/>
          </a:prstGeom>
          <a:noFill/>
        </p:spPr>
        <p:txBody>
          <a:bodyPr wrap="square" rtlCol="0">
            <a:spAutoFit/>
          </a:bodyPr>
          <a:lstStyle/>
          <a:p>
            <a:r>
              <a:rPr lang="en-CA" dirty="0" smtClean="0"/>
              <a:t>The diffusivity of the coated layer was assumed to be the same for all samples for calculating the coated layer thickness across the image. This assumption was proven to be generally valid.</a:t>
            </a:r>
          </a:p>
          <a:p>
            <a:r>
              <a:rPr lang="en-CA" dirty="0" smtClean="0"/>
              <a:t>The diffusivity was calculated from the best-fitted parameter Q at one point with independently measured thickness of the coated layer.</a:t>
            </a:r>
          </a:p>
          <a:p>
            <a:endParaRPr lang="en-CA" dirty="0" smtClean="0"/>
          </a:p>
          <a:p>
            <a:r>
              <a:rPr lang="en-CA" dirty="0" smtClean="0"/>
              <a:t>   </a:t>
            </a:r>
            <a:endParaRPr lang="en-CA" dirty="0"/>
          </a:p>
        </p:txBody>
      </p:sp>
      <p:grpSp>
        <p:nvGrpSpPr>
          <p:cNvPr id="36" name="Group 35"/>
          <p:cNvGrpSpPr/>
          <p:nvPr/>
        </p:nvGrpSpPr>
        <p:grpSpPr>
          <a:xfrm>
            <a:off x="221749" y="2863334"/>
            <a:ext cx="7685758" cy="524118"/>
            <a:chOff x="1194141" y="1032674"/>
            <a:chExt cx="6991603" cy="524118"/>
          </a:xfrm>
        </p:grpSpPr>
        <p:cxnSp>
          <p:nvCxnSpPr>
            <p:cNvPr id="37" name="Straight Connector 36"/>
            <p:cNvCxnSpPr/>
            <p:nvPr/>
          </p:nvCxnSpPr>
          <p:spPr>
            <a:xfrm>
              <a:off x="1331640" y="1311557"/>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31488" y="1032674"/>
              <a:ext cx="553357" cy="369332"/>
            </a:xfrm>
            <a:prstGeom prst="rect">
              <a:avLst/>
            </a:prstGeom>
            <a:noFill/>
          </p:spPr>
          <p:txBody>
            <a:bodyPr wrap="none" rtlCol="0">
              <a:spAutoFit/>
            </a:bodyPr>
            <a:lstStyle/>
            <a:p>
              <a:r>
                <a:rPr lang="en-CA" dirty="0" smtClean="0"/>
                <a:t>mm</a:t>
              </a:r>
              <a:endParaRPr lang="en-CA" dirty="0"/>
            </a:p>
          </p:txBody>
        </p:sp>
        <p:grpSp>
          <p:nvGrpSpPr>
            <p:cNvPr id="39" name="Group 38"/>
            <p:cNvGrpSpPr/>
            <p:nvPr/>
          </p:nvGrpSpPr>
          <p:grpSpPr>
            <a:xfrm>
              <a:off x="1194141" y="1039704"/>
              <a:ext cx="6991603" cy="517088"/>
              <a:chOff x="1180797" y="1039704"/>
              <a:chExt cx="6991603" cy="517088"/>
            </a:xfrm>
          </p:grpSpPr>
          <p:cxnSp>
            <p:nvCxnSpPr>
              <p:cNvPr id="40" name="Straight Connector 39"/>
              <p:cNvCxnSpPr/>
              <p:nvPr/>
            </p:nvCxnSpPr>
            <p:spPr>
              <a:xfrm>
                <a:off x="1331640" y="1421734"/>
                <a:ext cx="6840760"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180797" y="1052736"/>
                <a:ext cx="301686" cy="369332"/>
              </a:xfrm>
              <a:prstGeom prst="rect">
                <a:avLst/>
              </a:prstGeom>
              <a:noFill/>
            </p:spPr>
            <p:txBody>
              <a:bodyPr wrap="none" rtlCol="0">
                <a:spAutoFit/>
              </a:bodyPr>
              <a:lstStyle/>
              <a:p>
                <a:r>
                  <a:rPr lang="en-CA" dirty="0" smtClean="0"/>
                  <a:t>0</a:t>
                </a:r>
                <a:endParaRPr lang="en-CA" dirty="0"/>
              </a:p>
            </p:txBody>
          </p:sp>
          <p:cxnSp>
            <p:nvCxnSpPr>
              <p:cNvPr id="42" name="Straight Connector 41"/>
              <p:cNvCxnSpPr/>
              <p:nvPr/>
            </p:nvCxnSpPr>
            <p:spPr>
              <a:xfrm>
                <a:off x="2627784" y="131504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977274" y="1340768"/>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172400" y="1311557"/>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956376" y="1052736"/>
                <a:ext cx="168047" cy="369332"/>
              </a:xfrm>
              <a:prstGeom prst="rect">
                <a:avLst/>
              </a:prstGeom>
              <a:noFill/>
            </p:spPr>
            <p:txBody>
              <a:bodyPr wrap="none" rtlCol="0">
                <a:spAutoFit/>
              </a:bodyPr>
              <a:lstStyle/>
              <a:p>
                <a:endParaRPr lang="en-CA" dirty="0"/>
              </a:p>
            </p:txBody>
          </p:sp>
          <p:sp>
            <p:nvSpPr>
              <p:cNvPr id="46" name="TextBox 45"/>
              <p:cNvSpPr txBox="1"/>
              <p:nvPr/>
            </p:nvSpPr>
            <p:spPr>
              <a:xfrm>
                <a:off x="6313536" y="1052736"/>
                <a:ext cx="418704" cy="369332"/>
              </a:xfrm>
              <a:prstGeom prst="rect">
                <a:avLst/>
              </a:prstGeom>
              <a:noFill/>
            </p:spPr>
            <p:txBody>
              <a:bodyPr wrap="none" rtlCol="0">
                <a:spAutoFit/>
              </a:bodyPr>
              <a:lstStyle/>
              <a:p>
                <a:r>
                  <a:rPr lang="en-CA" dirty="0" smtClean="0"/>
                  <a:t>20</a:t>
                </a:r>
                <a:endParaRPr lang="en-CA" dirty="0"/>
              </a:p>
            </p:txBody>
          </p:sp>
          <p:sp>
            <p:nvSpPr>
              <p:cNvPr id="47" name="TextBox 46"/>
              <p:cNvSpPr txBox="1"/>
              <p:nvPr/>
            </p:nvSpPr>
            <p:spPr>
              <a:xfrm>
                <a:off x="2483768" y="1039704"/>
                <a:ext cx="301686" cy="369332"/>
              </a:xfrm>
              <a:prstGeom prst="rect">
                <a:avLst/>
              </a:prstGeom>
              <a:noFill/>
            </p:spPr>
            <p:txBody>
              <a:bodyPr wrap="none" rtlCol="0">
                <a:spAutoFit/>
              </a:bodyPr>
              <a:lstStyle/>
              <a:p>
                <a:r>
                  <a:rPr lang="en-CA" dirty="0"/>
                  <a:t>5</a:t>
                </a:r>
              </a:p>
            </p:txBody>
          </p:sp>
          <p:sp>
            <p:nvSpPr>
              <p:cNvPr id="48" name="TextBox 47"/>
              <p:cNvSpPr txBox="1"/>
              <p:nvPr/>
            </p:nvSpPr>
            <p:spPr>
              <a:xfrm>
                <a:off x="3779912" y="1061694"/>
                <a:ext cx="418704" cy="369332"/>
              </a:xfrm>
              <a:prstGeom prst="rect">
                <a:avLst/>
              </a:prstGeom>
              <a:noFill/>
            </p:spPr>
            <p:txBody>
              <a:bodyPr wrap="none" rtlCol="0">
                <a:spAutoFit/>
              </a:bodyPr>
              <a:lstStyle/>
              <a:p>
                <a:r>
                  <a:rPr lang="en-CA" dirty="0" smtClean="0"/>
                  <a:t>10</a:t>
                </a:r>
                <a:endParaRPr lang="en-CA" dirty="0"/>
              </a:p>
            </p:txBody>
          </p:sp>
          <p:sp>
            <p:nvSpPr>
              <p:cNvPr id="49" name="TextBox 48"/>
              <p:cNvSpPr txBox="1"/>
              <p:nvPr/>
            </p:nvSpPr>
            <p:spPr>
              <a:xfrm>
                <a:off x="5082728" y="1052736"/>
                <a:ext cx="418704" cy="369332"/>
              </a:xfrm>
              <a:prstGeom prst="rect">
                <a:avLst/>
              </a:prstGeom>
              <a:noFill/>
            </p:spPr>
            <p:txBody>
              <a:bodyPr wrap="none" rtlCol="0">
                <a:spAutoFit/>
              </a:bodyPr>
              <a:lstStyle/>
              <a:p>
                <a:r>
                  <a:rPr lang="en-CA" dirty="0" smtClean="0"/>
                  <a:t>15</a:t>
                </a:r>
                <a:endParaRPr lang="en-CA" dirty="0"/>
              </a:p>
            </p:txBody>
          </p:sp>
          <p:cxnSp>
            <p:nvCxnSpPr>
              <p:cNvPr id="50" name="Straight Connector 49"/>
              <p:cNvCxnSpPr/>
              <p:nvPr/>
            </p:nvCxnSpPr>
            <p:spPr>
              <a:xfrm>
                <a:off x="5292080" y="1315042"/>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92394" y="1315042"/>
                <a:ext cx="0" cy="21602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5" name="Group 14"/>
          <p:cNvGrpSpPr/>
          <p:nvPr/>
        </p:nvGrpSpPr>
        <p:grpSpPr>
          <a:xfrm>
            <a:off x="2931" y="3387452"/>
            <a:ext cx="8435477" cy="1477655"/>
            <a:chOff x="2931" y="3387452"/>
            <a:chExt cx="8435477" cy="1477655"/>
          </a:xfrm>
        </p:grpSpPr>
        <p:grpSp>
          <p:nvGrpSpPr>
            <p:cNvPr id="6" name="Group 5"/>
            <p:cNvGrpSpPr>
              <a:grpSpLocks noChangeAspect="1"/>
            </p:cNvGrpSpPr>
            <p:nvPr/>
          </p:nvGrpSpPr>
          <p:grpSpPr>
            <a:xfrm>
              <a:off x="387567" y="3387452"/>
              <a:ext cx="7541324" cy="1477655"/>
              <a:chOff x="162458" y="3208453"/>
              <a:chExt cx="7781267" cy="1524669"/>
            </a:xfrm>
          </p:grpSpPr>
          <p:pic>
            <p:nvPicPr>
              <p:cNvPr id="5129" name="Picture 9"/>
              <p:cNvPicPr>
                <a:picLocks noChangeAspect="1" noChangeArrowheads="1"/>
              </p:cNvPicPr>
              <p:nvPr/>
            </p:nvPicPr>
            <p:blipFill rotWithShape="1">
              <a:blip r:embed="rId9">
                <a:extLst>
                  <a:ext uri="{28A0092B-C50C-407E-A947-70E740481C1C}">
                    <a14:useLocalDpi xmlns:a14="http://schemas.microsoft.com/office/drawing/2010/main" val="0"/>
                  </a:ext>
                </a:extLst>
              </a:blip>
              <a:srcRect l="13782" t="10438" r="21870" b="12024"/>
              <a:stretch/>
            </p:blipFill>
            <p:spPr bwMode="auto">
              <a:xfrm>
                <a:off x="162458" y="3208453"/>
                <a:ext cx="1902507" cy="152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l="13223" t="8527" r="20768" b="11874"/>
              <a:stretch/>
            </p:blipFill>
            <p:spPr bwMode="auto">
              <a:xfrm>
                <a:off x="2064966" y="3208453"/>
                <a:ext cx="1901069" cy="152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rotWithShape="1">
              <a:blip r:embed="rId11">
                <a:extLst>
                  <a:ext uri="{28A0092B-C50C-407E-A947-70E740481C1C}">
                    <a14:useLocalDpi xmlns:a14="http://schemas.microsoft.com/office/drawing/2010/main" val="0"/>
                  </a:ext>
                </a:extLst>
              </a:blip>
              <a:srcRect l="13853" t="8527" r="21993" b="11875"/>
              <a:stretch/>
            </p:blipFill>
            <p:spPr bwMode="auto">
              <a:xfrm>
                <a:off x="3966035" y="3208453"/>
                <a:ext cx="1847653" cy="152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rotWithShape="1">
              <a:blip r:embed="rId12">
                <a:extLst>
                  <a:ext uri="{28A0092B-C50C-407E-A947-70E740481C1C}">
                    <a14:useLocalDpi xmlns:a14="http://schemas.microsoft.com/office/drawing/2010/main" val="0"/>
                  </a:ext>
                </a:extLst>
              </a:blip>
              <a:srcRect l="15524" t="10811" r="12763" b="12024"/>
              <a:stretch/>
            </p:blipFill>
            <p:spPr bwMode="auto">
              <a:xfrm>
                <a:off x="5813224" y="3208454"/>
                <a:ext cx="2130501" cy="152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2931" y="4495772"/>
              <a:ext cx="8435477" cy="369332"/>
              <a:chOff x="2931" y="4495772"/>
              <a:chExt cx="8435477" cy="369332"/>
            </a:xfrm>
          </p:grpSpPr>
          <p:cxnSp>
            <p:nvCxnSpPr>
              <p:cNvPr id="10" name="Straight Connector 9"/>
              <p:cNvCxnSpPr/>
              <p:nvPr/>
            </p:nvCxnSpPr>
            <p:spPr>
              <a:xfrm>
                <a:off x="222198" y="4648200"/>
                <a:ext cx="7855002"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3003" y="4706815"/>
                <a:ext cx="7855002"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31" y="4495772"/>
                <a:ext cx="308098" cy="369332"/>
              </a:xfrm>
              <a:prstGeom prst="rect">
                <a:avLst/>
              </a:prstGeom>
              <a:noFill/>
            </p:spPr>
            <p:txBody>
              <a:bodyPr wrap="none" rtlCol="0">
                <a:spAutoFit/>
              </a:bodyPr>
              <a:lstStyle/>
              <a:p>
                <a:r>
                  <a:rPr lang="en-CA" dirty="0" smtClean="0"/>
                  <a:t>C</a:t>
                </a:r>
                <a:endParaRPr lang="en-CA" dirty="0"/>
              </a:p>
            </p:txBody>
          </p:sp>
          <p:sp>
            <p:nvSpPr>
              <p:cNvPr id="12" name="TextBox 11"/>
              <p:cNvSpPr txBox="1"/>
              <p:nvPr/>
            </p:nvSpPr>
            <p:spPr>
              <a:xfrm>
                <a:off x="8130310" y="4495772"/>
                <a:ext cx="308098" cy="369332"/>
              </a:xfrm>
              <a:prstGeom prst="rect">
                <a:avLst/>
              </a:prstGeom>
              <a:noFill/>
            </p:spPr>
            <p:txBody>
              <a:bodyPr wrap="none" rtlCol="0">
                <a:spAutoFit/>
              </a:bodyPr>
              <a:lstStyle/>
              <a:p>
                <a:r>
                  <a:rPr lang="en-CA" dirty="0" smtClean="0"/>
                  <a:t>C</a:t>
                </a:r>
                <a:endParaRPr lang="en-CA" dirty="0"/>
              </a:p>
            </p:txBody>
          </p:sp>
        </p:grpSp>
      </p:grpSp>
      <p:sp>
        <p:nvSpPr>
          <p:cNvPr id="16" name="TextBox 15"/>
          <p:cNvSpPr txBox="1"/>
          <p:nvPr/>
        </p:nvSpPr>
        <p:spPr>
          <a:xfrm>
            <a:off x="7882284" y="972083"/>
            <a:ext cx="383438" cy="276999"/>
          </a:xfrm>
          <a:prstGeom prst="rect">
            <a:avLst/>
          </a:prstGeom>
          <a:noFill/>
        </p:spPr>
        <p:txBody>
          <a:bodyPr wrap="none" rtlCol="0">
            <a:spAutoFit/>
          </a:bodyPr>
          <a:lstStyle/>
          <a:p>
            <a:r>
              <a:rPr lang="en-CA" sz="1200" b="1" dirty="0" smtClean="0"/>
              <a:t>0.1</a:t>
            </a:r>
          </a:p>
        </p:txBody>
      </p:sp>
      <p:sp>
        <p:nvSpPr>
          <p:cNvPr id="60" name="TextBox 59"/>
          <p:cNvSpPr txBox="1"/>
          <p:nvPr/>
        </p:nvSpPr>
        <p:spPr>
          <a:xfrm>
            <a:off x="7843010" y="1680270"/>
            <a:ext cx="461986" cy="276999"/>
          </a:xfrm>
          <a:prstGeom prst="rect">
            <a:avLst/>
          </a:prstGeom>
          <a:noFill/>
        </p:spPr>
        <p:txBody>
          <a:bodyPr wrap="none" rtlCol="0">
            <a:spAutoFit/>
          </a:bodyPr>
          <a:lstStyle/>
          <a:p>
            <a:r>
              <a:rPr lang="en-CA" sz="1200" b="1" dirty="0" smtClean="0"/>
              <a:t>0.05</a:t>
            </a:r>
          </a:p>
        </p:txBody>
      </p:sp>
      <p:sp>
        <p:nvSpPr>
          <p:cNvPr id="61" name="TextBox 60"/>
          <p:cNvSpPr txBox="1"/>
          <p:nvPr/>
        </p:nvSpPr>
        <p:spPr>
          <a:xfrm>
            <a:off x="7888363" y="2403477"/>
            <a:ext cx="263214" cy="276999"/>
          </a:xfrm>
          <a:prstGeom prst="rect">
            <a:avLst/>
          </a:prstGeom>
          <a:noFill/>
        </p:spPr>
        <p:txBody>
          <a:bodyPr wrap="none" rtlCol="0">
            <a:spAutoFit/>
          </a:bodyPr>
          <a:lstStyle/>
          <a:p>
            <a:r>
              <a:rPr lang="en-CA" sz="1200" b="1" dirty="0" smtClean="0"/>
              <a:t>0</a:t>
            </a:r>
          </a:p>
        </p:txBody>
      </p:sp>
      <p:sp>
        <p:nvSpPr>
          <p:cNvPr id="62" name="TextBox 61"/>
          <p:cNvSpPr txBox="1"/>
          <p:nvPr/>
        </p:nvSpPr>
        <p:spPr>
          <a:xfrm>
            <a:off x="7854766" y="3505200"/>
            <a:ext cx="420308" cy="276999"/>
          </a:xfrm>
          <a:prstGeom prst="rect">
            <a:avLst/>
          </a:prstGeom>
          <a:noFill/>
        </p:spPr>
        <p:txBody>
          <a:bodyPr wrap="none" rtlCol="0">
            <a:spAutoFit/>
          </a:bodyPr>
          <a:lstStyle/>
          <a:p>
            <a:r>
              <a:rPr lang="en-CA" sz="1200" b="1" dirty="0" smtClean="0"/>
              <a:t>200</a:t>
            </a:r>
          </a:p>
        </p:txBody>
      </p:sp>
      <p:sp>
        <p:nvSpPr>
          <p:cNvPr id="63" name="TextBox 62"/>
          <p:cNvSpPr txBox="1"/>
          <p:nvPr/>
        </p:nvSpPr>
        <p:spPr>
          <a:xfrm>
            <a:off x="7852170" y="4104206"/>
            <a:ext cx="420308" cy="276999"/>
          </a:xfrm>
          <a:prstGeom prst="rect">
            <a:avLst/>
          </a:prstGeom>
          <a:noFill/>
        </p:spPr>
        <p:txBody>
          <a:bodyPr wrap="none" rtlCol="0">
            <a:spAutoFit/>
          </a:bodyPr>
          <a:lstStyle/>
          <a:p>
            <a:r>
              <a:rPr lang="en-CA" sz="1200" b="1" dirty="0" smtClean="0"/>
              <a:t>140</a:t>
            </a:r>
          </a:p>
        </p:txBody>
      </p:sp>
      <p:sp>
        <p:nvSpPr>
          <p:cNvPr id="64" name="TextBox 63"/>
          <p:cNvSpPr txBox="1"/>
          <p:nvPr/>
        </p:nvSpPr>
        <p:spPr>
          <a:xfrm>
            <a:off x="7874920" y="4706815"/>
            <a:ext cx="341760" cy="276999"/>
          </a:xfrm>
          <a:prstGeom prst="rect">
            <a:avLst/>
          </a:prstGeom>
          <a:noFill/>
        </p:spPr>
        <p:txBody>
          <a:bodyPr wrap="none" rtlCol="0">
            <a:spAutoFit/>
          </a:bodyPr>
          <a:lstStyle/>
          <a:p>
            <a:r>
              <a:rPr lang="en-CA" sz="1200" b="1" dirty="0" smtClean="0"/>
              <a:t>80</a:t>
            </a:r>
          </a:p>
        </p:txBody>
      </p:sp>
    </p:spTree>
    <p:extLst>
      <p:ext uri="{BB962C8B-B14F-4D97-AF65-F5344CB8AC3E}">
        <p14:creationId xmlns:p14="http://schemas.microsoft.com/office/powerpoint/2010/main" val="1145250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768424" y="58073"/>
            <a:ext cx="7620000" cy="5515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000" b="1" dirty="0" smtClean="0"/>
              <a:t>Directly measured and camera evaluated deposited layer thickness profiles</a:t>
            </a:r>
            <a:endParaRPr lang="en-CA" sz="20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642495491"/>
              </p:ext>
            </p:extLst>
          </p:nvPr>
        </p:nvGraphicFramePr>
        <p:xfrm>
          <a:off x="768424" y="0"/>
          <a:ext cx="7221537" cy="5565775"/>
        </p:xfrm>
        <a:graphic>
          <a:graphicData uri="http://schemas.openxmlformats.org/presentationml/2006/ole">
            <mc:AlternateContent xmlns:mc="http://schemas.openxmlformats.org/markup-compatibility/2006">
              <mc:Choice xmlns:v="urn:schemas-microsoft-com:vml" Requires="v">
                <p:oleObj spid="_x0000_s6376" name="Graph" r:id="rId4" imgW="3876840" imgH="2986920" progId="Origin50.Graph">
                  <p:embed/>
                </p:oleObj>
              </mc:Choice>
              <mc:Fallback>
                <p:oleObj name="Graph" r:id="rId4" imgW="3876840" imgH="2986920" progId="Origin50.Graph">
                  <p:embed/>
                  <p:pic>
                    <p:nvPicPr>
                      <p:cNvPr id="0" name=""/>
                      <p:cNvPicPr/>
                      <p:nvPr/>
                    </p:nvPicPr>
                    <p:blipFill>
                      <a:blip r:embed="rId5"/>
                      <a:stretch>
                        <a:fillRect/>
                      </a:stretch>
                    </p:blipFill>
                    <p:spPr>
                      <a:xfrm>
                        <a:off x="768424" y="0"/>
                        <a:ext cx="7221537" cy="5565775"/>
                      </a:xfrm>
                      <a:prstGeom prst="rect">
                        <a:avLst/>
                      </a:prstGeom>
                    </p:spPr>
                  </p:pic>
                </p:oleObj>
              </mc:Fallback>
            </mc:AlternateContent>
          </a:graphicData>
        </a:graphic>
      </p:graphicFrame>
      <p:sp>
        <p:nvSpPr>
          <p:cNvPr id="4" name="TextBox 3"/>
          <p:cNvSpPr txBox="1"/>
          <p:nvPr/>
        </p:nvSpPr>
        <p:spPr>
          <a:xfrm>
            <a:off x="228600" y="5181600"/>
            <a:ext cx="8763000" cy="2031325"/>
          </a:xfrm>
          <a:prstGeom prst="rect">
            <a:avLst/>
          </a:prstGeom>
          <a:noFill/>
        </p:spPr>
        <p:txBody>
          <a:bodyPr wrap="square" rtlCol="0">
            <a:spAutoFit/>
          </a:bodyPr>
          <a:lstStyle/>
          <a:p>
            <a:r>
              <a:rPr lang="en-CA" dirty="0"/>
              <a:t>The </a:t>
            </a:r>
            <a:r>
              <a:rPr lang="en-CA" b="1" dirty="0"/>
              <a:t>apparent small divergence in </a:t>
            </a:r>
            <a:r>
              <a:rPr lang="en-CA" b="1" dirty="0" smtClean="0"/>
              <a:t>regions close </a:t>
            </a:r>
            <a:r>
              <a:rPr lang="en-CA" b="1" dirty="0"/>
              <a:t>to the edges on both sides of the strip is likely </a:t>
            </a:r>
            <a:r>
              <a:rPr lang="en-CA" b="1" dirty="0" smtClean="0"/>
              <a:t>due to </a:t>
            </a:r>
            <a:r>
              <a:rPr lang="en-CA" b="1" dirty="0"/>
              <a:t>a breakdown in the assumption of constant thermal </a:t>
            </a:r>
            <a:r>
              <a:rPr lang="en-CA" b="1" dirty="0" smtClean="0"/>
              <a:t>diffusivity and/or </a:t>
            </a:r>
            <a:r>
              <a:rPr lang="en-CA" b="1" dirty="0"/>
              <a:t>one-dimensionality in those regions.</a:t>
            </a:r>
            <a:r>
              <a:rPr lang="en-CA" dirty="0"/>
              <a:t> </a:t>
            </a:r>
            <a:r>
              <a:rPr lang="en-CA" dirty="0" smtClean="0"/>
              <a:t>Because the </a:t>
            </a:r>
            <a:r>
              <a:rPr lang="en-CA" dirty="0"/>
              <a:t>presence of the edges was not taken into account in </a:t>
            </a:r>
            <a:r>
              <a:rPr lang="en-CA" dirty="0" smtClean="0"/>
              <a:t>the camera </a:t>
            </a:r>
            <a:r>
              <a:rPr lang="en-CA" dirty="0"/>
              <a:t>measurements, the thermal wave confinement </a:t>
            </a:r>
            <a:r>
              <a:rPr lang="en-CA" dirty="0" smtClean="0"/>
              <a:t>would decrease </a:t>
            </a:r>
            <a:r>
              <a:rPr lang="en-CA" dirty="0"/>
              <a:t>the effective diffusivity within a thermal </a:t>
            </a:r>
            <a:r>
              <a:rPr lang="en-CA" dirty="0" smtClean="0"/>
              <a:t>diffusion length </a:t>
            </a:r>
            <a:r>
              <a:rPr lang="en-CA" dirty="0"/>
              <a:t>from the edge, and the 1-D theory with constant diffusivity</a:t>
            </a:r>
          </a:p>
          <a:p>
            <a:r>
              <a:rPr lang="en-CA" dirty="0"/>
              <a:t>predicted a smaller thickness as shown</a:t>
            </a:r>
          </a:p>
        </p:txBody>
      </p:sp>
    </p:spTree>
    <p:extLst>
      <p:ext uri="{BB962C8B-B14F-4D97-AF65-F5344CB8AC3E}">
        <p14:creationId xmlns:p14="http://schemas.microsoft.com/office/powerpoint/2010/main" val="460308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CA" sz="2400" b="1" dirty="0">
                <a:solidFill>
                  <a:srgbClr val="FF0000"/>
                </a:solidFill>
                <a:ea typeface="+mn-ea"/>
                <a:cs typeface="+mn-cs"/>
              </a:rPr>
              <a:t>Case </a:t>
            </a:r>
            <a:r>
              <a:rPr lang="en-CA" sz="2400" b="1" dirty="0" smtClean="0">
                <a:solidFill>
                  <a:srgbClr val="FF0000"/>
                </a:solidFill>
                <a:ea typeface="+mn-ea"/>
                <a:cs typeface="+mn-cs"/>
              </a:rPr>
              <a:t>II</a:t>
            </a:r>
            <a:r>
              <a:rPr lang="en-CA" sz="2400" b="1" dirty="0">
                <a:solidFill>
                  <a:srgbClr val="FF0000"/>
                </a:solidFill>
                <a:ea typeface="+mn-ea"/>
                <a:cs typeface="+mn-cs"/>
              </a:rPr>
              <a:t>:</a:t>
            </a:r>
            <a:r>
              <a:rPr lang="en-CA" sz="2400" b="1" dirty="0">
                <a:solidFill>
                  <a:prstClr val="black"/>
                </a:solidFill>
                <a:ea typeface="+mn-ea"/>
                <a:cs typeface="+mn-cs"/>
              </a:rPr>
              <a:t> Quantitative SF-TWRI</a:t>
            </a:r>
            <a:r>
              <a:rPr lang="en-CA" sz="2400" b="1" dirty="0" smtClean="0">
                <a:solidFill>
                  <a:prstClr val="black"/>
                </a:solidFill>
                <a:ea typeface="+mn-ea"/>
                <a:cs typeface="+mn-cs"/>
              </a:rPr>
              <a:t>: </a:t>
            </a:r>
            <a:r>
              <a:rPr lang="en-CA" sz="2400" b="1" dirty="0"/>
              <a:t>case depth imaging of hardened steels </a:t>
            </a:r>
            <a:br>
              <a:rPr lang="en-CA" sz="2400" b="1" dirty="0"/>
            </a:br>
            <a:r>
              <a:rPr lang="en-CA" sz="2400" b="1" dirty="0" smtClean="0">
                <a:solidFill>
                  <a:prstClr val="black"/>
                </a:solidFill>
                <a:ea typeface="+mn-ea"/>
                <a:cs typeface="+mn-cs"/>
              </a:rPr>
              <a:t> </a:t>
            </a:r>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35842" name="Picture 2" descr="H:\HP v220w-May 11, 2020\Mandelis Andreas_12-23-2011\My conferences - invitations - Travels 2020+\2022\CINDE\Yu Wei - published\Re-revised\Figure3.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4837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5523325"/>
            <a:ext cx="7772400" cy="646331"/>
          </a:xfrm>
          <a:prstGeom prst="rect">
            <a:avLst/>
          </a:prstGeom>
          <a:noFill/>
        </p:spPr>
        <p:txBody>
          <a:bodyPr wrap="square" rtlCol="0">
            <a:spAutoFit/>
          </a:bodyPr>
          <a:lstStyle/>
          <a:p>
            <a:pPr>
              <a:lnSpc>
                <a:spcPct val="200000"/>
              </a:lnSpc>
            </a:pPr>
            <a:r>
              <a:rPr lang="en-US" kern="100" dirty="0">
                <a:latin typeface="Times New Roman"/>
                <a:ea typeface="SimSun"/>
                <a:cs typeface="Times New Roman"/>
              </a:rPr>
              <a:t>The imaged areas of two gear-tooth steel samples: </a:t>
            </a:r>
            <a:r>
              <a:rPr lang="en-US" b="1" kern="100" dirty="0">
                <a:latin typeface="Times New Roman"/>
                <a:ea typeface="SimSun"/>
                <a:cs typeface="Times New Roman"/>
              </a:rPr>
              <a:t>(a)</a:t>
            </a:r>
            <a:r>
              <a:rPr lang="en-US" kern="100" dirty="0">
                <a:latin typeface="Times New Roman"/>
                <a:ea typeface="SimSun"/>
                <a:cs typeface="Times New Roman"/>
              </a:rPr>
              <a:t> sample A11; </a:t>
            </a:r>
            <a:r>
              <a:rPr lang="en-US" b="1" kern="100" dirty="0">
                <a:latin typeface="Times New Roman"/>
                <a:ea typeface="SimSun"/>
                <a:cs typeface="Times New Roman"/>
              </a:rPr>
              <a:t>(b)</a:t>
            </a:r>
            <a:r>
              <a:rPr lang="en-US" kern="100" dirty="0">
                <a:latin typeface="Times New Roman"/>
                <a:ea typeface="SimSun"/>
                <a:cs typeface="Times New Roman"/>
              </a:rPr>
              <a:t> sample P6.</a:t>
            </a:r>
            <a:endParaRPr lang="en-CA" sz="1400" kern="100" dirty="0">
              <a:ea typeface="SimSun"/>
              <a:cs typeface="Times New Roman"/>
            </a:endParaRPr>
          </a:p>
        </p:txBody>
      </p:sp>
    </p:spTree>
    <p:extLst>
      <p:ext uri="{BB962C8B-B14F-4D97-AF65-F5344CB8AC3E}">
        <p14:creationId xmlns:p14="http://schemas.microsoft.com/office/powerpoint/2010/main" val="4109765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ts val="0"/>
              </a:spcBef>
            </a:pPr>
            <a:r>
              <a:rPr lang="en-CA" sz="2400" b="1" dirty="0" smtClean="0">
                <a:solidFill>
                  <a:prstClr val="black"/>
                </a:solidFill>
                <a:ea typeface="+mn-ea"/>
                <a:cs typeface="+mn-cs"/>
              </a:rPr>
              <a:t>Three </a:t>
            </a:r>
            <a:r>
              <a:rPr lang="en-CA" sz="2400" b="1" dirty="0">
                <a:solidFill>
                  <a:prstClr val="black"/>
                </a:solidFill>
                <a:ea typeface="+mn-ea"/>
                <a:cs typeface="+mn-cs"/>
              </a:rPr>
              <a:t>- layer theoretical model with grouped parameters for quantitative estimation of </a:t>
            </a:r>
            <a:r>
              <a:rPr lang="en-CA" sz="2400" b="1" dirty="0" smtClean="0">
                <a:solidFill>
                  <a:prstClr val="black"/>
                </a:solidFill>
                <a:ea typeface="+mn-ea"/>
                <a:cs typeface="+mn-cs"/>
              </a:rPr>
              <a:t>hardened layer </a:t>
            </a:r>
            <a:r>
              <a:rPr lang="en-CA" sz="2400" b="1" dirty="0">
                <a:solidFill>
                  <a:prstClr val="black"/>
                </a:solidFill>
                <a:ea typeface="+mn-ea"/>
                <a:cs typeface="+mn-cs"/>
              </a:rPr>
              <a:t>thickness.</a:t>
            </a:r>
            <a:r>
              <a:rPr lang="en-CA" sz="2400" dirty="0">
                <a:solidFill>
                  <a:prstClr val="black"/>
                </a:solidFill>
                <a:ea typeface="+mn-ea"/>
                <a:cs typeface="+mn-cs"/>
              </a:rPr>
              <a:t/>
            </a:r>
            <a:br>
              <a:rPr lang="en-CA" sz="2400" dirty="0">
                <a:solidFill>
                  <a:prstClr val="black"/>
                </a:solidFill>
                <a:ea typeface="+mn-ea"/>
                <a:cs typeface="+mn-cs"/>
              </a:rPr>
            </a:br>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36866" name="Picture 2" descr="H:\HP v220w-May 11, 2020\Mandelis Andreas_12-23-2011\My conferences - invitations - Travels 2020+\2022\CINDE\Yu Wei - published\Re-revised\Figure4.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1052512"/>
            <a:ext cx="539115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708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solidFill>
                  <a:srgbClr val="FF0000"/>
                </a:solidFill>
              </a:rPr>
              <a:t>Case II. 1: </a:t>
            </a:r>
            <a:r>
              <a:rPr lang="en-CA" sz="2800" b="1" dirty="0" smtClean="0"/>
              <a:t>Sample A11 hardness layer case depth NDI</a:t>
            </a:r>
            <a:endParaRPr lang="en-CA" sz="2800" b="1"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37890" name="Picture 2" descr="H:\HP v220w-May 11, 2020\Mandelis Andreas_12-23-2011\My conferences - invitations - Travels 2020+\2022\CINDE\Yu Wei - published\Re-revised\Figure5.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2264"/>
            <a:ext cx="9144000" cy="26334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5029200"/>
            <a:ext cx="8305800" cy="646331"/>
          </a:xfrm>
          <a:prstGeom prst="rect">
            <a:avLst/>
          </a:prstGeom>
          <a:noFill/>
        </p:spPr>
        <p:txBody>
          <a:bodyPr wrap="square" rtlCol="0">
            <a:spAutoFit/>
          </a:bodyPr>
          <a:lstStyle/>
          <a:p>
            <a:r>
              <a:rPr lang="en-US" dirty="0"/>
              <a:t>Phase images of sample A11 with its own substrate as reference: </a:t>
            </a:r>
            <a:r>
              <a:rPr lang="en-US" b="1" dirty="0"/>
              <a:t>(a)</a:t>
            </a:r>
            <a:r>
              <a:rPr lang="en-US" dirty="0"/>
              <a:t> 1Hz; </a:t>
            </a:r>
            <a:r>
              <a:rPr lang="en-US" b="1" dirty="0"/>
              <a:t>(b)</a:t>
            </a:r>
            <a:r>
              <a:rPr lang="en-US" dirty="0"/>
              <a:t> 5Hz; </a:t>
            </a:r>
            <a:endParaRPr lang="en-US" dirty="0" smtClean="0"/>
          </a:p>
          <a:p>
            <a:r>
              <a:rPr lang="en-US" b="1" dirty="0" smtClean="0"/>
              <a:t>(</a:t>
            </a:r>
            <a:r>
              <a:rPr lang="en-US" b="1" dirty="0"/>
              <a:t>c)</a:t>
            </a:r>
            <a:r>
              <a:rPr lang="en-US" dirty="0"/>
              <a:t> 10Hz.</a:t>
            </a:r>
            <a:endParaRPr lang="en-CA" dirty="0"/>
          </a:p>
        </p:txBody>
      </p:sp>
    </p:spTree>
    <p:extLst>
      <p:ext uri="{BB962C8B-B14F-4D97-AF65-F5344CB8AC3E}">
        <p14:creationId xmlns:p14="http://schemas.microsoft.com/office/powerpoint/2010/main" val="3477990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a:solidFill>
                  <a:prstClr val="black"/>
                </a:solidFill>
              </a:rPr>
              <a:t>Sample A11 hardness layer </a:t>
            </a:r>
            <a:r>
              <a:rPr lang="en-CA" sz="2800" b="1" dirty="0" smtClean="0">
                <a:solidFill>
                  <a:prstClr val="black"/>
                </a:solidFill>
              </a:rPr>
              <a:t>case depth NDI (Cont’d)</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extBox 4"/>
          <p:cNvSpPr txBox="1"/>
          <p:nvPr/>
        </p:nvSpPr>
        <p:spPr>
          <a:xfrm>
            <a:off x="762000" y="5867400"/>
            <a:ext cx="7924800" cy="369332"/>
          </a:xfrm>
          <a:prstGeom prst="rect">
            <a:avLst/>
          </a:prstGeom>
          <a:noFill/>
        </p:spPr>
        <p:txBody>
          <a:bodyPr wrap="square" rtlCol="0">
            <a:spAutoFit/>
          </a:bodyPr>
          <a:lstStyle/>
          <a:p>
            <a:endParaRPr lang="en-CA" dirty="0"/>
          </a:p>
        </p:txBody>
      </p:sp>
      <p:pic>
        <p:nvPicPr>
          <p:cNvPr id="38926" name="Picture 14" descr="H:\HP v220w-May 11, 2020\Mandelis Andreas_12-23-2011\My conferences - invitations - Travels 2020+\2022\CINDE\Yu Wei - published\Re-revised\Figure6.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9" y="1295400"/>
            <a:ext cx="9144000" cy="42445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62000" y="5715000"/>
            <a:ext cx="7924800" cy="369332"/>
          </a:xfrm>
          <a:prstGeom prst="rect">
            <a:avLst/>
          </a:prstGeom>
          <a:noFill/>
        </p:spPr>
        <p:txBody>
          <a:bodyPr wrap="square" rtlCol="0">
            <a:spAutoFit/>
          </a:bodyPr>
          <a:lstStyle/>
          <a:p>
            <a:endParaRPr lang="en-CA" dirty="0"/>
          </a:p>
        </p:txBody>
      </p:sp>
      <p:pic>
        <p:nvPicPr>
          <p:cNvPr id="38927" name="Picture 1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538" y="5655776"/>
            <a:ext cx="9227076"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079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txBox="1">
            <a:spLocks/>
          </p:cNvSpPr>
          <p:nvPr/>
        </p:nvSpPr>
        <p:spPr>
          <a:xfrm>
            <a:off x="1401084" y="174355"/>
            <a:ext cx="7620000" cy="4067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000" b="1" dirty="0" smtClean="0"/>
              <a:t>Experimental </a:t>
            </a:r>
            <a:r>
              <a:rPr lang="en-CA" sz="2000" b="1" dirty="0" smtClean="0"/>
              <a:t>lock-in thermography (LIT) and thermal-wave radar (TWR) </a:t>
            </a:r>
            <a:r>
              <a:rPr lang="en-CA" sz="2000" b="1" dirty="0" smtClean="0"/>
              <a:t>imaging setup </a:t>
            </a:r>
            <a:endParaRPr lang="en-CA" sz="2000" b="1" dirty="0"/>
          </a:p>
        </p:txBody>
      </p:sp>
      <p:pic>
        <p:nvPicPr>
          <p:cNvPr id="18" name="Picture 3" descr="U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6" y="-11907"/>
            <a:ext cx="5619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ad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61" y="159725"/>
            <a:ext cx="9064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16934" y="4876800"/>
            <a:ext cx="8146066" cy="1600438"/>
          </a:xfrm>
          <a:prstGeom prst="rect">
            <a:avLst/>
          </a:prstGeom>
        </p:spPr>
        <p:txBody>
          <a:bodyPr wrap="square">
            <a:spAutoFit/>
          </a:bodyPr>
          <a:lstStyle/>
          <a:p>
            <a:r>
              <a:rPr lang="en-US" sz="1400" dirty="0" smtClean="0"/>
              <a:t>The imaging system consists of 5 main components:</a:t>
            </a:r>
          </a:p>
          <a:p>
            <a:pPr marL="742950" lvl="1" indent="-285750">
              <a:buFont typeface="Arial" panose="020B0604020202020204" pitchFamily="34" charset="0"/>
              <a:buChar char="•"/>
            </a:pPr>
            <a:r>
              <a:rPr lang="en-US" sz="1400" dirty="0" smtClean="0"/>
              <a:t>Infrared camera for thermal imaging</a:t>
            </a:r>
          </a:p>
          <a:p>
            <a:pPr marL="742950" lvl="1" indent="-285750">
              <a:buFont typeface="Arial" panose="020B0604020202020204" pitchFamily="34" charset="0"/>
              <a:buChar char="•"/>
            </a:pPr>
            <a:r>
              <a:rPr lang="en-US" sz="1400" dirty="0" smtClean="0"/>
              <a:t>Laser for excitation </a:t>
            </a:r>
            <a:endParaRPr lang="en-US" sz="1400" dirty="0"/>
          </a:p>
          <a:p>
            <a:pPr marL="742950" lvl="1" indent="-285750">
              <a:buFont typeface="Arial" panose="020B0604020202020204" pitchFamily="34" charset="0"/>
              <a:buChar char="•"/>
            </a:pPr>
            <a:r>
              <a:rPr lang="en-US" sz="1400" dirty="0" smtClean="0"/>
              <a:t>Automated 6-DOF (3D translational and 3D rotational axis) sample stage for easy access to region of interest (ROI)</a:t>
            </a:r>
          </a:p>
          <a:p>
            <a:pPr marL="742950" lvl="1" indent="-285750">
              <a:buFont typeface="Arial" panose="020B0604020202020204" pitchFamily="34" charset="0"/>
              <a:buChar char="•"/>
            </a:pPr>
            <a:r>
              <a:rPr lang="en-US" sz="1400" dirty="0" smtClean="0"/>
              <a:t>Monitoring camera for locating measuring site and autofocusing</a:t>
            </a:r>
          </a:p>
          <a:p>
            <a:pPr marL="742950" lvl="1" indent="-285750">
              <a:buFont typeface="Arial" panose="020B0604020202020204" pitchFamily="34" charset="0"/>
              <a:buChar char="•"/>
            </a:pPr>
            <a:r>
              <a:rPr lang="en-US" sz="1400" dirty="0" smtClean="0"/>
              <a:t>Computer  and  DAQ for system control and image processing</a:t>
            </a:r>
            <a:endParaRPr lang="en-US" sz="1400" dirty="0"/>
          </a:p>
        </p:txBody>
      </p:sp>
      <p:sp>
        <p:nvSpPr>
          <p:cNvPr id="4112" name="Slide Number Placeholder 4111"/>
          <p:cNvSpPr>
            <a:spLocks noGrp="1"/>
          </p:cNvSpPr>
          <p:nvPr>
            <p:ph type="sldNum" sz="quarter" idx="12"/>
          </p:nvPr>
        </p:nvSpPr>
        <p:spPr/>
        <p:txBody>
          <a:bodyPr/>
          <a:lstStyle/>
          <a:p>
            <a:fld id="{B6F15528-21DE-4FAA-801E-634DDDAF4B2B}" type="slidenum">
              <a:rPr lang="en-US" smtClean="0"/>
              <a:pPr/>
              <a:t>2</a:t>
            </a:fld>
            <a:endParaRPr lang="en-US"/>
          </a:p>
        </p:txBody>
      </p:sp>
      <p:grpSp>
        <p:nvGrpSpPr>
          <p:cNvPr id="5" name="Group 4"/>
          <p:cNvGrpSpPr>
            <a:grpSpLocks noChangeAspect="1"/>
          </p:cNvGrpSpPr>
          <p:nvPr/>
        </p:nvGrpSpPr>
        <p:grpSpPr>
          <a:xfrm>
            <a:off x="1600200" y="910649"/>
            <a:ext cx="6622102" cy="3852880"/>
            <a:chOff x="1600200" y="1252520"/>
            <a:chExt cx="6622102" cy="3852880"/>
          </a:xfrm>
        </p:grpSpPr>
        <p:sp>
          <p:nvSpPr>
            <p:cNvPr id="23" name="TextBox 22"/>
            <p:cNvSpPr txBox="1"/>
            <p:nvPr/>
          </p:nvSpPr>
          <p:spPr>
            <a:xfrm>
              <a:off x="7236229" y="2199087"/>
              <a:ext cx="986073" cy="153888"/>
            </a:xfrm>
            <a:prstGeom prst="rect">
              <a:avLst/>
            </a:prstGeom>
            <a:noFill/>
          </p:spPr>
          <p:txBody>
            <a:bodyPr wrap="square" lIns="0" tIns="0" rIns="0" bIns="0" rtlCol="0">
              <a:spAutoFit/>
            </a:bodyPr>
            <a:lstStyle/>
            <a:p>
              <a:r>
                <a:rPr lang="en-US" sz="1000" dirty="0" smtClean="0"/>
                <a:t>horizontal rotation</a:t>
              </a:r>
              <a:endParaRPr lang="en-US" sz="1000" dirty="0"/>
            </a:p>
          </p:txBody>
        </p:sp>
        <p:grpSp>
          <p:nvGrpSpPr>
            <p:cNvPr id="26" name="Group 25"/>
            <p:cNvGrpSpPr/>
            <p:nvPr/>
          </p:nvGrpSpPr>
          <p:grpSpPr>
            <a:xfrm>
              <a:off x="1600200" y="1252520"/>
              <a:ext cx="6105674" cy="3852880"/>
              <a:chOff x="1600200" y="1252520"/>
              <a:chExt cx="6105674" cy="3852880"/>
            </a:xfrm>
          </p:grpSpPr>
          <p:sp>
            <p:nvSpPr>
              <p:cNvPr id="29" name="Curved Left Arrow 28"/>
              <p:cNvSpPr/>
              <p:nvPr/>
            </p:nvSpPr>
            <p:spPr>
              <a:xfrm>
                <a:off x="6703318" y="2110988"/>
                <a:ext cx="470345" cy="439296"/>
              </a:xfrm>
              <a:prstGeom prst="curvedLeftArrow">
                <a:avLst>
                  <a:gd name="adj1" fmla="val 0"/>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0" name="Curved Down Arrow 29"/>
              <p:cNvSpPr/>
              <p:nvPr/>
            </p:nvSpPr>
            <p:spPr>
              <a:xfrm>
                <a:off x="6411053" y="1669473"/>
                <a:ext cx="370747" cy="387927"/>
              </a:xfrm>
              <a:prstGeom prst="curvedDownArrow">
                <a:avLst>
                  <a:gd name="adj1" fmla="val 0"/>
                  <a:gd name="adj2" fmla="val 96875"/>
                  <a:gd name="adj3" fmla="val 280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1" name="Flowchart: Direct Access Storage 30"/>
              <p:cNvSpPr/>
              <p:nvPr/>
            </p:nvSpPr>
            <p:spPr>
              <a:xfrm rot="10800000">
                <a:off x="5867400" y="2057400"/>
                <a:ext cx="811277" cy="1001426"/>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1828800" y="2133600"/>
                <a:ext cx="1600200" cy="685800"/>
                <a:chOff x="1828800" y="1981200"/>
                <a:chExt cx="1600200" cy="685800"/>
              </a:xfrm>
            </p:grpSpPr>
            <p:sp>
              <p:nvSpPr>
                <p:cNvPr id="63" name="Rectangle 62"/>
                <p:cNvSpPr/>
                <p:nvPr/>
              </p:nvSpPr>
              <p:spPr>
                <a:xfrm>
                  <a:off x="1828800" y="1981200"/>
                  <a:ext cx="1371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200400" y="2133600"/>
                  <a:ext cx="228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5442735" y="1676400"/>
                <a:ext cx="1260583" cy="1676400"/>
                <a:chOff x="5442735" y="1676400"/>
                <a:chExt cx="1260583" cy="1676400"/>
              </a:xfrm>
            </p:grpSpPr>
            <p:cxnSp>
              <p:nvCxnSpPr>
                <p:cNvPr id="60" name="Straight Arrow Connector 59"/>
                <p:cNvCxnSpPr/>
                <p:nvPr/>
              </p:nvCxnSpPr>
              <p:spPr>
                <a:xfrm flipV="1">
                  <a:off x="6324600" y="1676400"/>
                  <a:ext cx="0" cy="881713"/>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flipH="1">
                  <a:off x="5442735" y="2558113"/>
                  <a:ext cx="881866" cy="130643"/>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a:off x="6324600" y="2558113"/>
                  <a:ext cx="378718" cy="794687"/>
                </a:xfrm>
                <a:prstGeom prst="straightConnector1">
                  <a:avLst/>
                </a:prstGeom>
                <a:ln>
                  <a:prstDash val="sysDash"/>
                  <a:tailEnd type="arrow"/>
                </a:ln>
              </p:spPr>
              <p:style>
                <a:lnRef idx="2">
                  <a:schemeClr val="dk1"/>
                </a:lnRef>
                <a:fillRef idx="0">
                  <a:schemeClr val="dk1"/>
                </a:fillRef>
                <a:effectRef idx="1">
                  <a:schemeClr val="dk1"/>
                </a:effectRef>
                <a:fontRef idx="minor">
                  <a:schemeClr val="tx1"/>
                </a:fontRef>
              </p:style>
            </p:cxnSp>
          </p:grpSp>
          <p:sp>
            <p:nvSpPr>
              <p:cNvPr id="34" name="Arc 33"/>
              <p:cNvSpPr/>
              <p:nvPr/>
            </p:nvSpPr>
            <p:spPr>
              <a:xfrm rot="17214521">
                <a:off x="5697246" y="1832413"/>
                <a:ext cx="762000" cy="762000"/>
              </a:xfrm>
              <a:prstGeom prst="arc">
                <a:avLst/>
              </a:prstGeom>
              <a:ln>
                <a:headEnd type="arrow" w="med" len="med"/>
                <a:tailEnd type="none"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35" name="Elbow Connector 34"/>
              <p:cNvCxnSpPr>
                <a:stCxn id="63" idx="1"/>
                <a:endCxn id="58" idx="1"/>
              </p:cNvCxnSpPr>
              <p:nvPr/>
            </p:nvCxnSpPr>
            <p:spPr>
              <a:xfrm rot="10800000" flipH="1" flipV="1">
                <a:off x="1828800" y="2476500"/>
                <a:ext cx="1447798" cy="1981200"/>
              </a:xfrm>
              <a:prstGeom prst="bentConnector3">
                <a:avLst>
                  <a:gd name="adj1" fmla="val -15789"/>
                </a:avLst>
              </a:prstGeom>
            </p:spPr>
            <p:style>
              <a:lnRef idx="3">
                <a:schemeClr val="dk1"/>
              </a:lnRef>
              <a:fillRef idx="0">
                <a:schemeClr val="dk1"/>
              </a:fillRef>
              <a:effectRef idx="2">
                <a:schemeClr val="dk1"/>
              </a:effectRef>
              <a:fontRef idx="minor">
                <a:schemeClr val="tx1"/>
              </a:fontRef>
            </p:style>
          </p:cxnSp>
          <p:cxnSp>
            <p:nvCxnSpPr>
              <p:cNvPr id="36" name="Elbow Connector 35"/>
              <p:cNvCxnSpPr>
                <a:stCxn id="31" idx="1"/>
                <a:endCxn id="58" idx="3"/>
              </p:cNvCxnSpPr>
              <p:nvPr/>
            </p:nvCxnSpPr>
            <p:spPr>
              <a:xfrm flipH="1">
                <a:off x="5949530" y="2558113"/>
                <a:ext cx="729147" cy="1899587"/>
              </a:xfrm>
              <a:prstGeom prst="bentConnector3">
                <a:avLst>
                  <a:gd name="adj1" fmla="val -31352"/>
                </a:avLst>
              </a:prstGeom>
            </p:spPr>
            <p:style>
              <a:lnRef idx="3">
                <a:schemeClr val="dk1"/>
              </a:lnRef>
              <a:fillRef idx="0">
                <a:schemeClr val="dk1"/>
              </a:fillRef>
              <a:effectRef idx="2">
                <a:schemeClr val="dk1"/>
              </a:effectRef>
              <a:fontRef idx="minor">
                <a:schemeClr val="tx1"/>
              </a:fontRef>
            </p:style>
          </p:cxnSp>
          <p:sp>
            <p:nvSpPr>
              <p:cNvPr id="37" name="Rounded Rectangle 36"/>
              <p:cNvSpPr/>
              <p:nvPr/>
            </p:nvSpPr>
            <p:spPr>
              <a:xfrm>
                <a:off x="5896384" y="2468945"/>
                <a:ext cx="106292" cy="123250"/>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620000">
                <a:off x="4116360" y="1578052"/>
                <a:ext cx="2667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a:stCxn id="37" idx="0"/>
              </p:cNvCxnSpPr>
              <p:nvPr/>
            </p:nvCxnSpPr>
            <p:spPr>
              <a:xfrm flipH="1" flipV="1">
                <a:off x="3429000" y="2286000"/>
                <a:ext cx="2520530" cy="182945"/>
              </a:xfrm>
              <a:prstGeom prst="straightConnector1">
                <a:avLst/>
              </a:prstGeom>
              <a:ln>
                <a:solidFill>
                  <a:srgbClr val="FFC000"/>
                </a:solidFill>
                <a:prstDash val="dash"/>
                <a:tailEnd type="arrow"/>
              </a:ln>
            </p:spPr>
            <p:style>
              <a:lnRef idx="2">
                <a:schemeClr val="accent2"/>
              </a:lnRef>
              <a:fillRef idx="0">
                <a:schemeClr val="accent2"/>
              </a:fillRef>
              <a:effectRef idx="1">
                <a:schemeClr val="accent2"/>
              </a:effectRef>
              <a:fontRef idx="minor">
                <a:schemeClr val="tx1"/>
              </a:fontRef>
            </p:style>
          </p:cxnSp>
          <p:cxnSp>
            <p:nvCxnSpPr>
              <p:cNvPr id="40" name="Straight Arrow Connector 39"/>
              <p:cNvCxnSpPr>
                <a:stCxn id="37" idx="2"/>
              </p:cNvCxnSpPr>
              <p:nvPr/>
            </p:nvCxnSpPr>
            <p:spPr>
              <a:xfrm flipH="1">
                <a:off x="3429000" y="2592195"/>
                <a:ext cx="2520530" cy="68508"/>
              </a:xfrm>
              <a:prstGeom prst="straightConnector1">
                <a:avLst/>
              </a:prstGeom>
              <a:ln>
                <a:solidFill>
                  <a:srgbClr val="FFC000"/>
                </a:solidFill>
                <a:prstDash val="dash"/>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a:stCxn id="55" idx="3"/>
                <a:endCxn id="37" idx="2"/>
              </p:cNvCxnSpPr>
              <p:nvPr/>
            </p:nvCxnSpPr>
            <p:spPr>
              <a:xfrm flipV="1">
                <a:off x="4472639" y="2592195"/>
                <a:ext cx="1476891" cy="489788"/>
              </a:xfrm>
              <a:prstGeom prst="straightConnector1">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5" idx="3"/>
                <a:endCxn id="37" idx="0"/>
              </p:cNvCxnSpPr>
              <p:nvPr/>
            </p:nvCxnSpPr>
            <p:spPr>
              <a:xfrm flipV="1">
                <a:off x="4472639" y="2468945"/>
                <a:ext cx="1476891" cy="613038"/>
              </a:xfrm>
              <a:prstGeom prst="straightConnector1">
                <a:avLst/>
              </a:prstGeom>
              <a:ln w="127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Frame 57"/>
              <p:cNvSpPr/>
              <p:nvPr/>
            </p:nvSpPr>
            <p:spPr>
              <a:xfrm>
                <a:off x="3276598" y="3810000"/>
                <a:ext cx="2672932" cy="1295400"/>
              </a:xfrm>
              <a:prstGeom prst="fram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4" name="Elbow Connector 43"/>
              <p:cNvCxnSpPr/>
              <p:nvPr/>
            </p:nvCxnSpPr>
            <p:spPr>
              <a:xfrm rot="10800000" flipV="1">
                <a:off x="3276600" y="1594027"/>
                <a:ext cx="854294" cy="2863988"/>
              </a:xfrm>
              <a:prstGeom prst="bentConnector3">
                <a:avLst>
                  <a:gd name="adj1" fmla="val 296601"/>
                </a:avLst>
              </a:prstGeom>
            </p:spPr>
            <p:style>
              <a:lnRef idx="3">
                <a:schemeClr val="dk1"/>
              </a:lnRef>
              <a:fillRef idx="0">
                <a:schemeClr val="dk1"/>
              </a:fillRef>
              <a:effectRef idx="2">
                <a:schemeClr val="dk1"/>
              </a:effectRef>
              <a:fontRef idx="minor">
                <a:schemeClr val="tx1"/>
              </a:fontRef>
            </p:style>
          </p:cxnSp>
          <p:sp>
            <p:nvSpPr>
              <p:cNvPr id="45" name="TextBox 44"/>
              <p:cNvSpPr txBox="1"/>
              <p:nvPr/>
            </p:nvSpPr>
            <p:spPr>
              <a:xfrm>
                <a:off x="2178312" y="1871085"/>
                <a:ext cx="914400" cy="276999"/>
              </a:xfrm>
              <a:prstGeom prst="rect">
                <a:avLst/>
              </a:prstGeom>
              <a:noFill/>
            </p:spPr>
            <p:txBody>
              <a:bodyPr wrap="square" rtlCol="0">
                <a:spAutoFit/>
              </a:bodyPr>
              <a:lstStyle/>
              <a:p>
                <a:r>
                  <a:rPr lang="en-US" sz="1200" b="1" dirty="0" smtClean="0"/>
                  <a:t>IR camera</a:t>
                </a:r>
                <a:endParaRPr lang="en-US" sz="1200" b="1" dirty="0"/>
              </a:p>
            </p:txBody>
          </p:sp>
          <p:sp>
            <p:nvSpPr>
              <p:cNvPr id="46" name="TextBox 45"/>
              <p:cNvSpPr txBox="1"/>
              <p:nvPr/>
            </p:nvSpPr>
            <p:spPr>
              <a:xfrm>
                <a:off x="3581399" y="1252520"/>
                <a:ext cx="1617289" cy="276999"/>
              </a:xfrm>
              <a:prstGeom prst="rect">
                <a:avLst/>
              </a:prstGeom>
              <a:noFill/>
            </p:spPr>
            <p:txBody>
              <a:bodyPr wrap="square" rtlCol="0">
                <a:spAutoFit/>
              </a:bodyPr>
              <a:lstStyle/>
              <a:p>
                <a:r>
                  <a:rPr lang="en-US" sz="1200" b="1" dirty="0" smtClean="0"/>
                  <a:t>monitoring camera</a:t>
                </a:r>
                <a:endParaRPr lang="en-US" sz="1200" b="1" dirty="0"/>
              </a:p>
            </p:txBody>
          </p:sp>
          <p:sp>
            <p:nvSpPr>
              <p:cNvPr id="47" name="TextBox 46"/>
              <p:cNvSpPr txBox="1"/>
              <p:nvPr/>
            </p:nvSpPr>
            <p:spPr>
              <a:xfrm>
                <a:off x="5518675" y="1281498"/>
                <a:ext cx="2101325" cy="276999"/>
              </a:xfrm>
              <a:prstGeom prst="rect">
                <a:avLst/>
              </a:prstGeom>
              <a:noFill/>
            </p:spPr>
            <p:txBody>
              <a:bodyPr wrap="square" rtlCol="0">
                <a:spAutoFit/>
              </a:bodyPr>
              <a:lstStyle/>
              <a:p>
                <a:r>
                  <a:rPr lang="en-US" sz="1200" b="1" dirty="0" smtClean="0"/>
                  <a:t>automated  sample stage</a:t>
                </a:r>
                <a:endParaRPr lang="en-US" sz="1200" b="1" dirty="0"/>
              </a:p>
            </p:txBody>
          </p:sp>
          <p:sp>
            <p:nvSpPr>
              <p:cNvPr id="48" name="TextBox 47"/>
              <p:cNvSpPr txBox="1"/>
              <p:nvPr/>
            </p:nvSpPr>
            <p:spPr>
              <a:xfrm>
                <a:off x="4009611" y="3504268"/>
                <a:ext cx="914400" cy="276999"/>
              </a:xfrm>
              <a:prstGeom prst="rect">
                <a:avLst/>
              </a:prstGeom>
              <a:noFill/>
            </p:spPr>
            <p:txBody>
              <a:bodyPr wrap="square" rtlCol="0">
                <a:spAutoFit/>
              </a:bodyPr>
              <a:lstStyle/>
              <a:p>
                <a:r>
                  <a:rPr lang="en-US" sz="1200" b="1" dirty="0" smtClean="0"/>
                  <a:t>computer</a:t>
                </a:r>
                <a:endParaRPr lang="en-US" sz="1200" b="1" dirty="0"/>
              </a:p>
            </p:txBody>
          </p:sp>
          <p:sp>
            <p:nvSpPr>
              <p:cNvPr id="49" name="TextBox 48"/>
              <p:cNvSpPr txBox="1"/>
              <p:nvPr/>
            </p:nvSpPr>
            <p:spPr>
              <a:xfrm>
                <a:off x="3703746" y="2110988"/>
                <a:ext cx="1317268" cy="184666"/>
              </a:xfrm>
              <a:prstGeom prst="rect">
                <a:avLst/>
              </a:prstGeom>
              <a:noFill/>
            </p:spPr>
            <p:txBody>
              <a:bodyPr wrap="square" lIns="0" tIns="0" rIns="0" bIns="0" rtlCol="0">
                <a:spAutoFit/>
              </a:bodyPr>
              <a:lstStyle/>
              <a:p>
                <a:r>
                  <a:rPr lang="en-US" sz="1200" dirty="0" smtClean="0"/>
                  <a:t>thermal emission</a:t>
                </a:r>
                <a:endParaRPr lang="en-US" sz="1200" dirty="0"/>
              </a:p>
            </p:txBody>
          </p:sp>
          <p:sp>
            <p:nvSpPr>
              <p:cNvPr id="50" name="TextBox 49"/>
              <p:cNvSpPr txBox="1"/>
              <p:nvPr/>
            </p:nvSpPr>
            <p:spPr>
              <a:xfrm>
                <a:off x="6292187" y="1529519"/>
                <a:ext cx="141537" cy="153888"/>
              </a:xfrm>
              <a:prstGeom prst="rect">
                <a:avLst/>
              </a:prstGeom>
              <a:noFill/>
            </p:spPr>
            <p:txBody>
              <a:bodyPr wrap="square" lIns="0" tIns="0" rIns="0" bIns="0" rtlCol="0">
                <a:spAutoFit/>
              </a:bodyPr>
              <a:lstStyle/>
              <a:p>
                <a:r>
                  <a:rPr lang="en-US" sz="1000" dirty="0" smtClean="0"/>
                  <a:t>Z</a:t>
                </a:r>
                <a:endParaRPr lang="en-US" sz="1000" dirty="0"/>
              </a:p>
            </p:txBody>
          </p:sp>
          <p:sp>
            <p:nvSpPr>
              <p:cNvPr id="51" name="TextBox 50"/>
              <p:cNvSpPr txBox="1"/>
              <p:nvPr/>
            </p:nvSpPr>
            <p:spPr>
              <a:xfrm>
                <a:off x="5378240" y="2633944"/>
                <a:ext cx="141537" cy="153888"/>
              </a:xfrm>
              <a:prstGeom prst="rect">
                <a:avLst/>
              </a:prstGeom>
              <a:noFill/>
            </p:spPr>
            <p:txBody>
              <a:bodyPr wrap="square" lIns="0" tIns="0" rIns="0" bIns="0" rtlCol="0">
                <a:spAutoFit/>
              </a:bodyPr>
              <a:lstStyle/>
              <a:p>
                <a:r>
                  <a:rPr lang="en-US" sz="1000" dirty="0" smtClean="0"/>
                  <a:t>Y</a:t>
                </a:r>
                <a:endParaRPr lang="en-US" sz="1000" dirty="0"/>
              </a:p>
            </p:txBody>
          </p:sp>
          <p:sp>
            <p:nvSpPr>
              <p:cNvPr id="52" name="TextBox 51"/>
              <p:cNvSpPr txBox="1"/>
              <p:nvPr/>
            </p:nvSpPr>
            <p:spPr>
              <a:xfrm>
                <a:off x="6670491" y="3355768"/>
                <a:ext cx="141537" cy="153888"/>
              </a:xfrm>
              <a:prstGeom prst="rect">
                <a:avLst/>
              </a:prstGeom>
              <a:noFill/>
            </p:spPr>
            <p:txBody>
              <a:bodyPr wrap="square" lIns="0" tIns="0" rIns="0" bIns="0" rtlCol="0">
                <a:spAutoFit/>
              </a:bodyPr>
              <a:lstStyle/>
              <a:p>
                <a:r>
                  <a:rPr lang="en-US" sz="1000" dirty="0" smtClean="0"/>
                  <a:t>X</a:t>
                </a:r>
                <a:endParaRPr lang="en-US" sz="1000" dirty="0"/>
              </a:p>
            </p:txBody>
          </p:sp>
          <p:sp>
            <p:nvSpPr>
              <p:cNvPr id="53" name="TextBox 52"/>
              <p:cNvSpPr txBox="1"/>
              <p:nvPr/>
            </p:nvSpPr>
            <p:spPr>
              <a:xfrm>
                <a:off x="5671724" y="1749226"/>
                <a:ext cx="225904" cy="153888"/>
              </a:xfrm>
              <a:prstGeom prst="rect">
                <a:avLst/>
              </a:prstGeom>
              <a:noFill/>
            </p:spPr>
            <p:txBody>
              <a:bodyPr wrap="square" lIns="0" tIns="0" rIns="0" bIns="0" rtlCol="0">
                <a:spAutoFit/>
              </a:bodyPr>
              <a:lstStyle/>
              <a:p>
                <a:r>
                  <a:rPr lang="en-US" sz="1000" dirty="0" smtClean="0"/>
                  <a:t>tilt</a:t>
                </a:r>
                <a:endParaRPr lang="en-US" sz="1000" dirty="0"/>
              </a:p>
            </p:txBody>
          </p:sp>
          <p:sp>
            <p:nvSpPr>
              <p:cNvPr id="54" name="TextBox 53"/>
              <p:cNvSpPr txBox="1"/>
              <p:nvPr/>
            </p:nvSpPr>
            <p:spPr>
              <a:xfrm>
                <a:off x="6697312" y="1712161"/>
                <a:ext cx="1008562" cy="153888"/>
              </a:xfrm>
              <a:prstGeom prst="rect">
                <a:avLst/>
              </a:prstGeom>
              <a:noFill/>
            </p:spPr>
            <p:txBody>
              <a:bodyPr wrap="square" lIns="0" tIns="0" rIns="0" bIns="0" rtlCol="0">
                <a:spAutoFit/>
              </a:bodyPr>
              <a:lstStyle/>
              <a:p>
                <a:r>
                  <a:rPr lang="en-US" sz="1000" dirty="0" smtClean="0"/>
                  <a:t>vertical rotation</a:t>
                </a:r>
                <a:endParaRPr lang="en-US" sz="1000" dirty="0"/>
              </a:p>
            </p:txBody>
          </p:sp>
          <p:sp>
            <p:nvSpPr>
              <p:cNvPr id="55" name="Rectangle 54"/>
              <p:cNvSpPr/>
              <p:nvPr/>
            </p:nvSpPr>
            <p:spPr>
              <a:xfrm rot="20562315">
                <a:off x="4139257" y="3066785"/>
                <a:ext cx="341093" cy="1317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146430" y="2858197"/>
                <a:ext cx="372813" cy="184666"/>
              </a:xfrm>
              <a:prstGeom prst="rect">
                <a:avLst/>
              </a:prstGeom>
              <a:noFill/>
            </p:spPr>
            <p:txBody>
              <a:bodyPr wrap="square" lIns="0" tIns="0" rIns="0" bIns="0" rtlCol="0">
                <a:spAutoFit/>
              </a:bodyPr>
              <a:lstStyle/>
              <a:p>
                <a:r>
                  <a:rPr lang="en-US" sz="1200" b="1" dirty="0" smtClean="0"/>
                  <a:t>laser</a:t>
                </a:r>
                <a:endParaRPr lang="en-US" sz="1200" b="1" dirty="0"/>
              </a:p>
            </p:txBody>
          </p:sp>
          <p:cxnSp>
            <p:nvCxnSpPr>
              <p:cNvPr id="57" name="Straight Connector 56"/>
              <p:cNvCxnSpPr>
                <a:stCxn id="55" idx="1"/>
              </p:cNvCxnSpPr>
              <p:nvPr/>
            </p:nvCxnSpPr>
            <p:spPr>
              <a:xfrm flipH="1">
                <a:off x="1600200" y="3183385"/>
                <a:ext cx="2546768" cy="17015"/>
              </a:xfrm>
              <a:prstGeom prst="line">
                <a:avLst/>
              </a:prstGeom>
            </p:spPr>
            <p:style>
              <a:lnRef idx="3">
                <a:schemeClr val="dk1"/>
              </a:lnRef>
              <a:fillRef idx="0">
                <a:schemeClr val="dk1"/>
              </a:fillRef>
              <a:effectRef idx="2">
                <a:schemeClr val="dk1"/>
              </a:effectRef>
              <a:fontRef idx="minor">
                <a:schemeClr val="tx1"/>
              </a:fontRef>
            </p:style>
          </p:cxnSp>
        </p:grpSp>
        <p:cxnSp>
          <p:nvCxnSpPr>
            <p:cNvPr id="27" name="Straight Connector 26"/>
            <p:cNvCxnSpPr>
              <a:stCxn id="38" idx="3"/>
            </p:cNvCxnSpPr>
            <p:nvPr/>
          </p:nvCxnSpPr>
          <p:spPr>
            <a:xfrm>
              <a:off x="4368526" y="1714792"/>
              <a:ext cx="1634150" cy="342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8" idx="3"/>
            </p:cNvCxnSpPr>
            <p:nvPr/>
          </p:nvCxnSpPr>
          <p:spPr>
            <a:xfrm>
              <a:off x="4368526" y="1714792"/>
              <a:ext cx="1603428" cy="1344034"/>
            </a:xfrm>
            <a:prstGeom prst="line">
              <a:avLst/>
            </a:prstGeom>
          </p:spPr>
          <p:style>
            <a:lnRef idx="1">
              <a:schemeClr val="accent1"/>
            </a:lnRef>
            <a:fillRef idx="0">
              <a:schemeClr val="accent1"/>
            </a:fillRef>
            <a:effectRef idx="0">
              <a:schemeClr val="accent1"/>
            </a:effectRef>
            <a:fontRef idx="minor">
              <a:schemeClr val="tx1"/>
            </a:fontRef>
          </p:style>
        </p:cxnSp>
        <p:pic>
          <p:nvPicPr>
            <p:cNvPr id="65" name="Picture 19" descr="Amp1Hz"/>
            <p:cNvPicPr>
              <a:picLocks noChangeAspect="1" noChangeArrowheads="1"/>
            </p:cNvPicPr>
            <p:nvPr/>
          </p:nvPicPr>
          <p:blipFill>
            <a:blip r:embed="rId5" cstate="print">
              <a:extLst>
                <a:ext uri="{28A0092B-C50C-407E-A947-70E740481C1C}">
                  <a14:useLocalDpi xmlns:a14="http://schemas.microsoft.com/office/drawing/2010/main" val="0"/>
                </a:ext>
              </a:extLst>
            </a:blip>
            <a:srcRect l="12775" t="15735" r="14171" b="14935"/>
            <a:stretch>
              <a:fillRect/>
            </a:stretch>
          </p:blipFill>
          <p:spPr bwMode="auto">
            <a:xfrm>
              <a:off x="3533064" y="4030870"/>
              <a:ext cx="1080000" cy="791947"/>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0" descr="Phas1Hz"/>
            <p:cNvPicPr>
              <a:picLocks noChangeAspect="1" noChangeArrowheads="1"/>
            </p:cNvPicPr>
            <p:nvPr/>
          </p:nvPicPr>
          <p:blipFill>
            <a:blip r:embed="rId6" cstate="print">
              <a:extLst>
                <a:ext uri="{28A0092B-C50C-407E-A947-70E740481C1C}">
                  <a14:useLocalDpi xmlns:a14="http://schemas.microsoft.com/office/drawing/2010/main" val="0"/>
                </a:ext>
              </a:extLst>
            </a:blip>
            <a:srcRect l="12158" t="15770" r="13580" b="14935"/>
            <a:stretch>
              <a:fillRect/>
            </a:stretch>
          </p:blipFill>
          <p:spPr bwMode="auto">
            <a:xfrm>
              <a:off x="4630240" y="4037504"/>
              <a:ext cx="1080000" cy="778677"/>
            </a:xfrm>
            <a:prstGeom prst="rect">
              <a:avLst/>
            </a:prstGeom>
            <a:noFill/>
            <a:extLst>
              <a:ext uri="{909E8E84-426E-40DD-AFC4-6F175D3DCCD1}">
                <a14:hiddenFill xmlns:a14="http://schemas.microsoft.com/office/drawing/2010/main">
                  <a:solidFill>
                    <a:srgbClr val="FFFFFF"/>
                  </a:solidFill>
                </a14:hiddenFill>
              </a:ext>
            </a:extLst>
          </p:spPr>
        </p:pic>
        <p:cxnSp>
          <p:nvCxnSpPr>
            <p:cNvPr id="59" name="Straight Connector 58"/>
            <p:cNvCxnSpPr/>
            <p:nvPr/>
          </p:nvCxnSpPr>
          <p:spPr>
            <a:xfrm flipH="1">
              <a:off x="2819398" y="4037504"/>
              <a:ext cx="457200" cy="0"/>
            </a:xfrm>
            <a:prstGeom prst="line">
              <a:avLst/>
            </a:prstGeom>
          </p:spPr>
          <p:style>
            <a:lnRef idx="3">
              <a:schemeClr val="dk1"/>
            </a:lnRef>
            <a:fillRef idx="0">
              <a:schemeClr val="dk1"/>
            </a:fillRef>
            <a:effectRef idx="2">
              <a:schemeClr val="dk1"/>
            </a:effectRef>
            <a:fontRef idx="minor">
              <a:schemeClr val="tx1"/>
            </a:fontRef>
          </p:style>
        </p:cxnSp>
        <p:sp>
          <p:nvSpPr>
            <p:cNvPr id="4" name="Rectangle 3"/>
            <p:cNvSpPr/>
            <p:nvPr/>
          </p:nvSpPr>
          <p:spPr>
            <a:xfrm>
              <a:off x="2057398" y="3810000"/>
              <a:ext cx="762000" cy="457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TextBox 66"/>
            <p:cNvSpPr txBox="1"/>
            <p:nvPr/>
          </p:nvSpPr>
          <p:spPr>
            <a:xfrm>
              <a:off x="1981200" y="3520899"/>
              <a:ext cx="914400" cy="276999"/>
            </a:xfrm>
            <a:prstGeom prst="rect">
              <a:avLst/>
            </a:prstGeom>
            <a:noFill/>
          </p:spPr>
          <p:txBody>
            <a:bodyPr wrap="square" rtlCol="0">
              <a:spAutoFit/>
            </a:bodyPr>
            <a:lstStyle/>
            <a:p>
              <a:r>
                <a:rPr lang="en-US" sz="1200" b="1" dirty="0"/>
                <a:t>m</a:t>
              </a:r>
              <a:r>
                <a:rPr lang="en-US" sz="1200" b="1" dirty="0" smtClean="0"/>
                <a:t>ulti DAQ</a:t>
              </a:r>
              <a:endParaRPr lang="en-US" sz="1200" b="1" dirty="0"/>
            </a:p>
          </p:txBody>
        </p:sp>
        <p:cxnSp>
          <p:nvCxnSpPr>
            <p:cNvPr id="68" name="Straight Connector 67"/>
            <p:cNvCxnSpPr/>
            <p:nvPr/>
          </p:nvCxnSpPr>
          <p:spPr>
            <a:xfrm flipH="1">
              <a:off x="1600200" y="4030870"/>
              <a:ext cx="457200" cy="0"/>
            </a:xfrm>
            <a:prstGeom prst="line">
              <a:avLst/>
            </a:prstGeom>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00164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a:solidFill>
                  <a:prstClr val="black"/>
                </a:solidFill>
              </a:rPr>
              <a:t>Sample A11 hardness layer </a:t>
            </a:r>
            <a:r>
              <a:rPr lang="en-CA" sz="2800" b="1" dirty="0" smtClean="0">
                <a:solidFill>
                  <a:prstClr val="black"/>
                </a:solidFill>
              </a:rPr>
              <a:t>case depth NDI </a:t>
            </a:r>
            <a:r>
              <a:rPr lang="en-CA" sz="2800" b="1" dirty="0">
                <a:solidFill>
                  <a:prstClr val="black"/>
                </a:solidFill>
              </a:rPr>
              <a:t>(Cont’d)</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133600"/>
            <a:ext cx="6993005" cy="9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43835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b="1" dirty="0" smtClean="0"/>
              <a:t>Thermal diffusivity measurement of A11 hardened layer </a:t>
            </a:r>
            <a:endParaRPr lang="en-CA" sz="2800" b="1"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40962" name="Picture 2" descr="H:\HP v220w-May 11, 2020\Mandelis Andreas_12-23-2011\My conferences - invitations - Travels 2020+\2022\CINDE\Yu Wei - published\Re-revised\Figure8.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7" y="1524000"/>
            <a:ext cx="9144000" cy="4402225"/>
          </a:xfrm>
          <a:prstGeom prst="rect">
            <a:avLst/>
          </a:prstGeom>
          <a:noFill/>
          <a:extLst>
            <a:ext uri="{909E8E84-426E-40DD-AFC4-6F175D3DCCD1}">
              <a14:hiddenFill xmlns:a14="http://schemas.microsoft.com/office/drawing/2010/main">
                <a:solidFill>
                  <a:srgbClr val="FFFFFF"/>
                </a:solidFill>
              </a14:hiddenFill>
            </a:ext>
          </a:extLst>
        </p:spPr>
      </p:pic>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838825"/>
            <a:ext cx="26384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91000" y="1570756"/>
            <a:ext cx="4800600" cy="369332"/>
          </a:xfrm>
          <a:prstGeom prst="rect">
            <a:avLst/>
          </a:prstGeom>
          <a:noFill/>
        </p:spPr>
        <p:txBody>
          <a:bodyPr wrap="square" rtlCol="0">
            <a:spAutoFit/>
          </a:bodyPr>
          <a:lstStyle/>
          <a:p>
            <a:r>
              <a:rPr lang="en-CA" b="1" dirty="0" smtClean="0"/>
              <a:t>Reference sample: </a:t>
            </a:r>
            <a:r>
              <a:rPr lang="en-CA" dirty="0" smtClean="0"/>
              <a:t>Unhardened bulk of A11</a:t>
            </a:r>
            <a:endParaRPr lang="en-CA" dirty="0"/>
          </a:p>
        </p:txBody>
      </p:sp>
      <p:pic>
        <p:nvPicPr>
          <p:cNvPr id="409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42412"/>
            <a:ext cx="2874975"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929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a:solidFill>
                  <a:prstClr val="black"/>
                </a:solidFill>
              </a:rPr>
              <a:t>Sample A11 hardness layer </a:t>
            </a:r>
            <a:r>
              <a:rPr lang="en-CA" sz="2800" b="1" dirty="0" smtClean="0">
                <a:solidFill>
                  <a:prstClr val="black"/>
                </a:solidFill>
              </a:rPr>
              <a:t>case depth NDI </a:t>
            </a:r>
            <a:r>
              <a:rPr lang="en-CA" sz="2800" b="1" dirty="0">
                <a:solidFill>
                  <a:prstClr val="black"/>
                </a:solidFill>
              </a:rPr>
              <a:t>(Cont’d)</a:t>
            </a:r>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39938" name="Picture 2" descr="H:\HP v220w-May 11, 2020\Mandelis Andreas_12-23-2011\My conferences - invitations - Travels 2020+\2022\CINDE\Yu Wei - published\Re-revised\Figure7.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8889"/>
            <a:ext cx="9144000" cy="27402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5181600"/>
            <a:ext cx="8382000" cy="1200329"/>
          </a:xfrm>
          <a:prstGeom prst="rect">
            <a:avLst/>
          </a:prstGeom>
          <a:noFill/>
        </p:spPr>
        <p:txBody>
          <a:bodyPr wrap="square" rtlCol="0">
            <a:spAutoFit/>
          </a:bodyPr>
          <a:lstStyle/>
          <a:p>
            <a:r>
              <a:rPr lang="en-CA" dirty="0"/>
              <a:t>Sample A11: </a:t>
            </a:r>
            <a:r>
              <a:rPr lang="en-CA" b="1" dirty="0"/>
              <a:t>(a)</a:t>
            </a:r>
            <a:r>
              <a:rPr lang="en-CA" dirty="0"/>
              <a:t> the fitted   parameter image; </a:t>
            </a:r>
            <a:r>
              <a:rPr lang="en-CA" b="1" dirty="0"/>
              <a:t>(b)</a:t>
            </a:r>
            <a:r>
              <a:rPr lang="en-CA" dirty="0"/>
              <a:t> the constructed quantitative case depth image; </a:t>
            </a:r>
            <a:r>
              <a:rPr lang="en-CA" b="1" dirty="0"/>
              <a:t>(c)</a:t>
            </a:r>
            <a:r>
              <a:rPr lang="en-CA" dirty="0"/>
              <a:t> Vickers hardness profile. The average effective case depth of the highlighted area is 0.93 mm; the case depth according to the Vickers measurement is 1.05 mm.</a:t>
            </a:r>
          </a:p>
        </p:txBody>
      </p:sp>
    </p:spTree>
    <p:extLst>
      <p:ext uri="{BB962C8B-B14F-4D97-AF65-F5344CB8AC3E}">
        <p14:creationId xmlns:p14="http://schemas.microsoft.com/office/powerpoint/2010/main" val="3838593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a:solidFill>
                  <a:srgbClr val="FF0000"/>
                </a:solidFill>
              </a:rPr>
              <a:t>Case II. </a:t>
            </a:r>
            <a:r>
              <a:rPr lang="en-CA" sz="2800" b="1" dirty="0" smtClean="0">
                <a:solidFill>
                  <a:srgbClr val="FF0000"/>
                </a:solidFill>
              </a:rPr>
              <a:t>2: </a:t>
            </a:r>
            <a:r>
              <a:rPr lang="en-CA" sz="2800" b="1" dirty="0">
                <a:solidFill>
                  <a:prstClr val="black"/>
                </a:solidFill>
              </a:rPr>
              <a:t>Sample </a:t>
            </a:r>
            <a:r>
              <a:rPr lang="en-CA" sz="2800" b="1" dirty="0" smtClean="0">
                <a:solidFill>
                  <a:prstClr val="black"/>
                </a:solidFill>
              </a:rPr>
              <a:t>P6 </a:t>
            </a:r>
            <a:r>
              <a:rPr lang="en-CA" sz="2800" b="1" dirty="0">
                <a:solidFill>
                  <a:prstClr val="black"/>
                </a:solidFill>
              </a:rPr>
              <a:t>hardness layer case depth NDI</a:t>
            </a:r>
            <a:endParaRPr lang="en-CA" dirty="0"/>
          </a:p>
        </p:txBody>
      </p:sp>
      <p:sp>
        <p:nvSpPr>
          <p:cNvPr id="3" name="Content Placeholder 2"/>
          <p:cNvSpPr>
            <a:spLocks noGrp="1"/>
          </p:cNvSpPr>
          <p:nvPr>
            <p:ph idx="1"/>
          </p:nvPr>
        </p:nvSpPr>
        <p:spPr/>
        <p:txBody>
          <a:bodyPr/>
          <a:lstStyle/>
          <a:p>
            <a:pPr marL="0" indent="0">
              <a:buNone/>
            </a:pP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43010" name="Picture 2" descr="H:\HP v220w-May 11, 2020\Mandelis Andreas_12-23-2011\My conferences - invitations - Travels 2020+\2022\CINDE\Yu Wei - published\Re-revised\Figure9.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1309"/>
            <a:ext cx="9144000" cy="25353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4876800"/>
            <a:ext cx="8077200" cy="646331"/>
          </a:xfrm>
          <a:prstGeom prst="rect">
            <a:avLst/>
          </a:prstGeom>
        </p:spPr>
        <p:txBody>
          <a:bodyPr wrap="square">
            <a:spAutoFit/>
          </a:bodyPr>
          <a:lstStyle/>
          <a:p>
            <a:r>
              <a:rPr lang="en-US" dirty="0"/>
              <a:t>Phase images of sample A11 with its own substrate as reference: </a:t>
            </a:r>
            <a:r>
              <a:rPr lang="en-US" b="1" dirty="0"/>
              <a:t>(a)</a:t>
            </a:r>
            <a:r>
              <a:rPr lang="en-US" dirty="0"/>
              <a:t> 1Hz; </a:t>
            </a:r>
            <a:r>
              <a:rPr lang="en-US" b="1" dirty="0"/>
              <a:t>(b)</a:t>
            </a:r>
            <a:r>
              <a:rPr lang="en-US" dirty="0"/>
              <a:t> 5Hz; </a:t>
            </a:r>
          </a:p>
          <a:p>
            <a:r>
              <a:rPr lang="en-US" b="1" dirty="0"/>
              <a:t>(c)</a:t>
            </a:r>
            <a:r>
              <a:rPr lang="en-US" dirty="0"/>
              <a:t> 10Hz.</a:t>
            </a:r>
            <a:endParaRPr lang="en-CA" dirty="0"/>
          </a:p>
        </p:txBody>
      </p:sp>
    </p:spTree>
    <p:extLst>
      <p:ext uri="{BB962C8B-B14F-4D97-AF65-F5344CB8AC3E}">
        <p14:creationId xmlns:p14="http://schemas.microsoft.com/office/powerpoint/2010/main" val="2993892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a:solidFill>
                  <a:prstClr val="black"/>
                </a:solidFill>
              </a:rPr>
              <a:t>Sample P6 hardness layer case depth </a:t>
            </a:r>
            <a:r>
              <a:rPr lang="en-CA" sz="2800" b="1" dirty="0" smtClean="0">
                <a:solidFill>
                  <a:prstClr val="black"/>
                </a:solidFill>
              </a:rPr>
              <a:t>NDI (Cont’d)</a:t>
            </a:r>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44034" name="Picture 2" descr="H:\HP v220w-May 11, 2020\Mandelis Andreas_12-23-2011\My conferences - invitations - Travels 2020+\2022\CINDE\Yu Wei - published\Re-revised\Figure10.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7359"/>
            <a:ext cx="9144000" cy="3883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063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b="1" dirty="0">
                <a:solidFill>
                  <a:prstClr val="black"/>
                </a:solidFill>
              </a:rPr>
              <a:t>Sample P6 hardness layer case depth NDI (Cont’d)</a:t>
            </a:r>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45058" name="Picture 2" descr="H:\HP v220w-May 11, 2020\Mandelis Andreas_12-23-2011\My conferences - invitations - Travels 2020+\2022\CINDE\Yu Wei - published\Re-revised\Figure11.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9520"/>
            <a:ext cx="9144000" cy="2818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000" y="5562600"/>
            <a:ext cx="7848600" cy="369332"/>
          </a:xfrm>
          <a:prstGeom prst="rect">
            <a:avLst/>
          </a:prstGeom>
          <a:noFill/>
        </p:spPr>
        <p:txBody>
          <a:bodyPr wrap="square" rtlCol="0">
            <a:spAutoFit/>
          </a:bodyPr>
          <a:lstStyle/>
          <a:p>
            <a:endParaRPr lang="en-CA" dirty="0"/>
          </a:p>
        </p:txBody>
      </p:sp>
      <p:sp>
        <p:nvSpPr>
          <p:cNvPr id="8" name="Rectangle 5"/>
          <p:cNvSpPr>
            <a:spLocks noChangeArrowheads="1"/>
          </p:cNvSpPr>
          <p:nvPr/>
        </p:nvSpPr>
        <p:spPr bwMode="auto">
          <a:xfrm>
            <a:off x="538862" y="5284048"/>
            <a:ext cx="79955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33" y="5181671"/>
            <a:ext cx="9386665"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744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Conclusions</a:t>
            </a:r>
            <a:endParaRPr lang="en-CA" dirty="0"/>
          </a:p>
        </p:txBody>
      </p:sp>
      <p:sp>
        <p:nvSpPr>
          <p:cNvPr id="3" name="Content Placeholder 2"/>
          <p:cNvSpPr>
            <a:spLocks noGrp="1"/>
          </p:cNvSpPr>
          <p:nvPr>
            <p:ph idx="1"/>
          </p:nvPr>
        </p:nvSpPr>
        <p:spPr>
          <a:xfrm>
            <a:off x="457200" y="1600200"/>
            <a:ext cx="8229600" cy="4267199"/>
          </a:xfrm>
        </p:spPr>
        <p:txBody>
          <a:bodyPr>
            <a:noAutofit/>
          </a:bodyPr>
          <a:lstStyle/>
          <a:p>
            <a:r>
              <a:rPr lang="en-US" sz="1600" b="1" dirty="0"/>
              <a:t>S</a:t>
            </a:r>
            <a:r>
              <a:rPr lang="en-US" sz="1600" b="1" dirty="0" smtClean="0"/>
              <a:t>ingle-frequency (SF-) TWRI </a:t>
            </a:r>
            <a:r>
              <a:rPr lang="en-US" sz="1600" b="1" dirty="0" smtClean="0"/>
              <a:t>was used for quantitative NDI measurements of engineering solids with coatings or hardened case surface layers. </a:t>
            </a:r>
            <a:r>
              <a:rPr lang="en-CA" sz="1600" b="1" dirty="0" smtClean="0"/>
              <a:t>The </a:t>
            </a:r>
            <a:r>
              <a:rPr lang="en-CA" sz="1600" b="1" dirty="0"/>
              <a:t>SNR is higher for </a:t>
            </a:r>
            <a:r>
              <a:rPr lang="en-CA" sz="1600" b="1" dirty="0" smtClean="0"/>
              <a:t>SF-TWRI </a:t>
            </a:r>
            <a:r>
              <a:rPr lang="en-CA" sz="1600" b="1" dirty="0"/>
              <a:t>than for </a:t>
            </a:r>
            <a:r>
              <a:rPr lang="en-CA" sz="1600" b="1" dirty="0" smtClean="0"/>
              <a:t>LITI </a:t>
            </a:r>
            <a:r>
              <a:rPr lang="en-CA" sz="1600" b="1" dirty="0"/>
              <a:t>and the SNR difference increases with increasing frequency. </a:t>
            </a:r>
          </a:p>
          <a:p>
            <a:endParaRPr lang="en-US" sz="1600" b="1" dirty="0" smtClean="0"/>
          </a:p>
          <a:p>
            <a:r>
              <a:rPr lang="en-CA" sz="1600" b="1" dirty="0" smtClean="0"/>
              <a:t>Using </a:t>
            </a:r>
            <a:r>
              <a:rPr lang="en-CA" sz="1600" b="1" dirty="0" smtClean="0"/>
              <a:t>camera frequency scans over extended frequency ranges not limited by the lock-in process </a:t>
            </a:r>
            <a:r>
              <a:rPr lang="en-CA" sz="1600" b="1" dirty="0" smtClean="0"/>
              <a:t>allowed </a:t>
            </a:r>
            <a:r>
              <a:rPr lang="en-CA" sz="1600" b="1" dirty="0" smtClean="0"/>
              <a:t>reconstructing quantitative </a:t>
            </a:r>
            <a:r>
              <a:rPr lang="en-CA" sz="1600" b="1" dirty="0" err="1" smtClean="0"/>
              <a:t>thermophysical</a:t>
            </a:r>
            <a:r>
              <a:rPr lang="en-CA" sz="1600" b="1" dirty="0" smtClean="0"/>
              <a:t> and geometric parameter images of materials</a:t>
            </a:r>
            <a:r>
              <a:rPr lang="en-CA" sz="1600" b="1" dirty="0" smtClean="0"/>
              <a:t>.</a:t>
            </a:r>
          </a:p>
          <a:p>
            <a:endParaRPr lang="en-CA" sz="1600" b="1" dirty="0"/>
          </a:p>
          <a:p>
            <a:r>
              <a:rPr lang="en-CA" sz="1600" b="1" dirty="0" smtClean="0"/>
              <a:t>Quantitative images </a:t>
            </a:r>
            <a:r>
              <a:rPr lang="en-CA" sz="1600" b="1" dirty="0"/>
              <a:t>of </a:t>
            </a:r>
            <a:r>
              <a:rPr lang="en-CA" sz="1600" b="1" dirty="0" smtClean="0"/>
              <a:t>1) a deposited </a:t>
            </a:r>
            <a:r>
              <a:rPr lang="en-CA" sz="1600" b="1" dirty="0"/>
              <a:t>Co-P alloy layer </a:t>
            </a:r>
            <a:r>
              <a:rPr lang="en-CA" sz="1600" b="1" dirty="0" smtClean="0"/>
              <a:t>on </a:t>
            </a:r>
            <a:r>
              <a:rPr lang="en-CA" sz="1600" b="1" dirty="0"/>
              <a:t>Al </a:t>
            </a:r>
            <a:r>
              <a:rPr lang="en-CA" sz="1600" b="1" dirty="0" smtClean="0"/>
              <a:t>substrate; 2</a:t>
            </a:r>
            <a:r>
              <a:rPr lang="en-CA" sz="1600" b="1" dirty="0"/>
              <a:t>) case </a:t>
            </a:r>
            <a:r>
              <a:rPr lang="en-CA" sz="1600" b="1" dirty="0" smtClean="0"/>
              <a:t>depths of two </a:t>
            </a:r>
            <a:r>
              <a:rPr lang="en-CA" sz="1600" b="1" dirty="0"/>
              <a:t>hardened </a:t>
            </a:r>
            <a:r>
              <a:rPr lang="en-CA" sz="1600" b="1" dirty="0" smtClean="0"/>
              <a:t>steels used in the aerospace industry, samples A11 and P6, were obtained using a two-layer and three-layer thermal-wave model, respectively. </a:t>
            </a:r>
          </a:p>
          <a:p>
            <a:endParaRPr lang="en-CA" sz="1600" b="1" dirty="0"/>
          </a:p>
          <a:p>
            <a:r>
              <a:rPr lang="en-CA" sz="1600" b="1" dirty="0" smtClean="0"/>
              <a:t>The theory showed that the parameter Q = L/√</a:t>
            </a:r>
            <a:r>
              <a:rPr lang="en-CA" sz="1600" b="1" dirty="0" smtClean="0">
                <a:latin typeface="Symbol" panose="05050102010706020507" pitchFamily="18" charset="2"/>
              </a:rPr>
              <a:t>a </a:t>
            </a:r>
            <a:r>
              <a:rPr lang="en-CA" sz="1600" b="1" dirty="0" smtClean="0"/>
              <a:t>of the </a:t>
            </a:r>
            <a:r>
              <a:rPr lang="en-CA" sz="1600" b="1" dirty="0" err="1" smtClean="0"/>
              <a:t>overlayer</a:t>
            </a:r>
            <a:r>
              <a:rPr lang="en-CA" sz="1600" b="1" dirty="0" smtClean="0"/>
              <a:t> is the most sensitive and reliable parameter in fitting the frequency dependence of the mid-IR camera pixels to the thermal-wave model. This feature allowed the quantitative measurement of the coating and hardness layer thicknesses. </a:t>
            </a:r>
          </a:p>
          <a:p>
            <a:endParaRPr lang="en-CA" sz="1600" b="1" dirty="0"/>
          </a:p>
          <a:p>
            <a:endParaRPr lang="en-CA" sz="1600" b="1" dirty="0" smtClean="0"/>
          </a:p>
          <a:p>
            <a:endParaRPr lang="en-CA" sz="1600" b="1" dirty="0"/>
          </a:p>
        </p:txBody>
      </p:sp>
      <p:sp>
        <p:nvSpPr>
          <p:cNvPr id="4" name="Slide Number Placeholder 3"/>
          <p:cNvSpPr>
            <a:spLocks noGrp="1"/>
          </p:cNvSpPr>
          <p:nvPr>
            <p:ph type="sldNum" sz="quarter" idx="12"/>
          </p:nvPr>
        </p:nvSpPr>
        <p:spPr/>
        <p:txBody>
          <a:bodyPr/>
          <a:lstStyle/>
          <a:p>
            <a:fld id="{A37ACD64-8AB7-4767-BAC9-9AE23AD477DD}" type="slidenum">
              <a:rPr lang="en-CA" smtClean="0"/>
              <a:t>26</a:t>
            </a:fld>
            <a:endParaRPr lang="en-CA"/>
          </a:p>
        </p:txBody>
      </p:sp>
    </p:spTree>
    <p:extLst>
      <p:ext uri="{BB962C8B-B14F-4D97-AF65-F5344CB8AC3E}">
        <p14:creationId xmlns:p14="http://schemas.microsoft.com/office/powerpoint/2010/main" val="1045857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U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6" y="4831"/>
            <a:ext cx="5619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7173"/>
          <p:cNvSpPr>
            <a:spLocks noGrp="1"/>
          </p:cNvSpPr>
          <p:nvPr>
            <p:ph type="sldNum" sz="quarter" idx="12"/>
          </p:nvPr>
        </p:nvSpPr>
        <p:spPr/>
        <p:txBody>
          <a:bodyPr/>
          <a:lstStyle/>
          <a:p>
            <a:fld id="{B6F15528-21DE-4FAA-801E-634DDDAF4B2B}" type="slidenum">
              <a:rPr lang="en-US" smtClean="0"/>
              <a:pPr/>
              <a:t>27</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3" name="Picture 2" descr="cad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69054"/>
            <a:ext cx="9064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762000" y="316687"/>
            <a:ext cx="24373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p>
            <a:pPr algn="ctr"/>
            <a:r>
              <a:rPr lang="en-US" altLang="zh-CN" sz="2000" b="1" i="1" dirty="0" smtClean="0">
                <a:solidFill>
                  <a:srgbClr val="0000FF"/>
                </a:solidFill>
                <a:latin typeface="Times New Roman" pitchFamily="18" charset="0"/>
                <a:cs typeface="Times New Roman" pitchFamily="18" charset="0"/>
              </a:rPr>
              <a:t>University </a:t>
            </a:r>
            <a:r>
              <a:rPr lang="en-US" altLang="zh-CN" sz="2000" b="1" i="1" dirty="0">
                <a:solidFill>
                  <a:srgbClr val="0000FF"/>
                </a:solidFill>
                <a:latin typeface="Times New Roman" pitchFamily="18" charset="0"/>
                <a:cs typeface="Times New Roman" pitchFamily="18" charset="0"/>
              </a:rPr>
              <a:t>of </a:t>
            </a:r>
            <a:r>
              <a:rPr lang="en-US" altLang="zh-CN" sz="2000" b="1" i="1" dirty="0" smtClean="0">
                <a:solidFill>
                  <a:srgbClr val="0000FF"/>
                </a:solidFill>
                <a:latin typeface="Times New Roman" pitchFamily="18" charset="0"/>
                <a:cs typeface="Times New Roman" pitchFamily="18" charset="0"/>
              </a:rPr>
              <a:t>Toronto</a:t>
            </a:r>
            <a:endParaRPr lang="zh-CN" altLang="en-US" sz="2000" b="1" i="1" dirty="0">
              <a:solidFill>
                <a:srgbClr val="0000FF"/>
              </a:solidFill>
              <a:latin typeface="Times New Roman" pitchFamily="18" charset="0"/>
              <a:cs typeface="Times New Roman" pitchFamily="18" charset="0"/>
            </a:endParaRPr>
          </a:p>
        </p:txBody>
      </p:sp>
      <p:sp>
        <p:nvSpPr>
          <p:cNvPr id="15" name="Rectangle 5"/>
          <p:cNvSpPr>
            <a:spLocks noChangeArrowheads="1"/>
          </p:cNvSpPr>
          <p:nvPr/>
        </p:nvSpPr>
        <p:spPr bwMode="auto">
          <a:xfrm>
            <a:off x="6899760" y="321433"/>
            <a:ext cx="11705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a:tailEnd/>
              </a14:hiddenLine>
            </a:ext>
          </a:extLst>
        </p:spPr>
        <p:txBody>
          <a:bodyPr wrap="none">
            <a:spAutoFit/>
          </a:bodyPr>
          <a:lstStyle/>
          <a:p>
            <a:pPr algn="ctr"/>
            <a:r>
              <a:rPr lang="en-US" altLang="zh-CN" sz="2000" b="1" dirty="0" smtClean="0">
                <a:solidFill>
                  <a:srgbClr val="FF0000"/>
                </a:solidFill>
                <a:latin typeface="Times New Roman" pitchFamily="18" charset="0"/>
                <a:cs typeface="Times New Roman" pitchFamily="18" charset="0"/>
              </a:rPr>
              <a:t>CADIPT</a:t>
            </a:r>
            <a:endParaRPr lang="zh-CN" altLang="en-US" sz="2000" b="1" dirty="0">
              <a:solidFill>
                <a:srgbClr val="FF0000"/>
              </a:solidFill>
              <a:latin typeface="Times New Roman" pitchFamily="18" charset="0"/>
              <a:cs typeface="Times New Roman" pitchFamily="18" charset="0"/>
            </a:endParaRPr>
          </a:p>
        </p:txBody>
      </p:sp>
      <p:sp>
        <p:nvSpPr>
          <p:cNvPr id="16" name="Text Box 6"/>
          <p:cNvSpPr txBox="1">
            <a:spLocks noChangeArrowheads="1"/>
          </p:cNvSpPr>
          <p:nvPr/>
        </p:nvSpPr>
        <p:spPr bwMode="auto">
          <a:xfrm>
            <a:off x="2133600" y="1261851"/>
            <a:ext cx="3398687" cy="584775"/>
          </a:xfrm>
          <a:prstGeom prst="rect">
            <a:avLst/>
          </a:prstGeom>
          <a:solidFill>
            <a:srgbClr val="FFFF00"/>
          </a:solidFill>
          <a:ln>
            <a:noFill/>
          </a:ln>
          <a:extLst>
            <a:ext uri="{91240B29-F687-4F45-9708-019B960494DF}">
              <a14:hiddenLine xmlns:a14="http://schemas.microsoft.com/office/drawing/2010/main" w="12700" cap="sq">
                <a:solidFill>
                  <a:srgbClr val="000000"/>
                </a:solidFill>
                <a:miter lim="800000"/>
                <a:headEnd/>
                <a:tailEnd/>
              </a14:hiddenLine>
            </a:ext>
          </a:extLst>
        </p:spPr>
        <p:txBody>
          <a:bodyPr wrap="none">
            <a:spAutoFit/>
          </a:bodyPr>
          <a:lstStyle>
            <a:lvl1pPr eaLnBrk="0" hangingPunct="0">
              <a:defRPr sz="2400" b="1">
                <a:solidFill>
                  <a:srgbClr val="FF0000"/>
                </a:solidFill>
                <a:latin typeface="Times New Roman" pitchFamily="18" charset="0"/>
                <a:ea typeface="宋体" pitchFamily="2" charset="-122"/>
              </a:defRPr>
            </a:lvl1pPr>
            <a:lvl2pPr marL="742950" indent="-285750" eaLnBrk="0" hangingPunct="0">
              <a:defRPr sz="2400" b="1">
                <a:solidFill>
                  <a:srgbClr val="FF0000"/>
                </a:solidFill>
                <a:latin typeface="Times New Roman" pitchFamily="18" charset="0"/>
                <a:ea typeface="宋体" pitchFamily="2" charset="-122"/>
              </a:defRPr>
            </a:lvl2pPr>
            <a:lvl3pPr marL="1143000" indent="-228600" eaLnBrk="0" hangingPunct="0">
              <a:defRPr sz="2400" b="1">
                <a:solidFill>
                  <a:srgbClr val="FF0000"/>
                </a:solidFill>
                <a:latin typeface="Times New Roman" pitchFamily="18" charset="0"/>
                <a:ea typeface="宋体" pitchFamily="2" charset="-122"/>
              </a:defRPr>
            </a:lvl3pPr>
            <a:lvl4pPr marL="1600200" indent="-228600" eaLnBrk="0" hangingPunct="0">
              <a:defRPr sz="2400" b="1">
                <a:solidFill>
                  <a:srgbClr val="FF0000"/>
                </a:solidFill>
                <a:latin typeface="Times New Roman" pitchFamily="18" charset="0"/>
                <a:ea typeface="宋体" pitchFamily="2" charset="-122"/>
              </a:defRPr>
            </a:lvl4pPr>
            <a:lvl5pPr marL="2057400" indent="-228600" eaLnBrk="0" hangingPunct="0">
              <a:defRPr sz="2400" b="1">
                <a:solidFill>
                  <a:srgbClr val="FF0000"/>
                </a:solidFill>
                <a:latin typeface="Times New Roman" pitchFamily="18" charset="0"/>
                <a:ea typeface="宋体" pitchFamily="2" charset="-122"/>
              </a:defRPr>
            </a:lvl5pPr>
            <a:lvl6pPr marL="2514600" indent="-228600" eaLnBrk="0" fontAlgn="base" hangingPunct="0">
              <a:spcBef>
                <a:spcPct val="0"/>
              </a:spcBef>
              <a:spcAft>
                <a:spcPct val="0"/>
              </a:spcAft>
              <a:buFont typeface="Wingdings" pitchFamily="2" charset="2"/>
              <a:defRPr sz="2400" b="1">
                <a:solidFill>
                  <a:srgbClr val="FF0000"/>
                </a:solidFill>
                <a:latin typeface="Times New Roman" pitchFamily="18" charset="0"/>
                <a:ea typeface="宋体" pitchFamily="2" charset="-122"/>
              </a:defRPr>
            </a:lvl6pPr>
            <a:lvl7pPr marL="2971800" indent="-228600" eaLnBrk="0" fontAlgn="base" hangingPunct="0">
              <a:spcBef>
                <a:spcPct val="0"/>
              </a:spcBef>
              <a:spcAft>
                <a:spcPct val="0"/>
              </a:spcAft>
              <a:buFont typeface="Wingdings" pitchFamily="2" charset="2"/>
              <a:defRPr sz="2400" b="1">
                <a:solidFill>
                  <a:srgbClr val="FF0000"/>
                </a:solidFill>
                <a:latin typeface="Times New Roman" pitchFamily="18" charset="0"/>
                <a:ea typeface="宋体" pitchFamily="2" charset="-122"/>
              </a:defRPr>
            </a:lvl7pPr>
            <a:lvl8pPr marL="3429000" indent="-228600" eaLnBrk="0" fontAlgn="base" hangingPunct="0">
              <a:spcBef>
                <a:spcPct val="0"/>
              </a:spcBef>
              <a:spcAft>
                <a:spcPct val="0"/>
              </a:spcAft>
              <a:buFont typeface="Wingdings" pitchFamily="2" charset="2"/>
              <a:defRPr sz="2400" b="1">
                <a:solidFill>
                  <a:srgbClr val="FF0000"/>
                </a:solidFill>
                <a:latin typeface="Times New Roman" pitchFamily="18" charset="0"/>
                <a:ea typeface="宋体" pitchFamily="2" charset="-122"/>
              </a:defRPr>
            </a:lvl8pPr>
            <a:lvl9pPr marL="3886200" indent="-228600" eaLnBrk="0" fontAlgn="base" hangingPunct="0">
              <a:spcBef>
                <a:spcPct val="0"/>
              </a:spcBef>
              <a:spcAft>
                <a:spcPct val="0"/>
              </a:spcAft>
              <a:buFont typeface="Wingdings" pitchFamily="2" charset="2"/>
              <a:defRPr sz="2400" b="1">
                <a:solidFill>
                  <a:srgbClr val="FF0000"/>
                </a:solidFill>
                <a:latin typeface="Times New Roman" pitchFamily="18" charset="0"/>
                <a:ea typeface="宋体" pitchFamily="2" charset="-122"/>
              </a:defRPr>
            </a:lvl9pPr>
          </a:lstStyle>
          <a:p>
            <a:pPr eaLnBrk="1" hangingPunct="1"/>
            <a:r>
              <a:rPr lang="en-US" altLang="zh-CN" sz="3200" dirty="0" smtClean="0">
                <a:solidFill>
                  <a:srgbClr val="0000FF"/>
                </a:solidFill>
              </a:rPr>
              <a:t>Acknowledgments</a:t>
            </a:r>
            <a:endParaRPr lang="en-US" altLang="zh-CN" sz="3200" dirty="0">
              <a:solidFill>
                <a:srgbClr val="0000FF"/>
              </a:solidFill>
            </a:endParaRPr>
          </a:p>
        </p:txBody>
      </p:sp>
      <p:sp>
        <p:nvSpPr>
          <p:cNvPr id="19" name="TextBox 3"/>
          <p:cNvSpPr txBox="1">
            <a:spLocks noChangeArrowheads="1"/>
          </p:cNvSpPr>
          <p:nvPr/>
        </p:nvSpPr>
        <p:spPr bwMode="auto">
          <a:xfrm>
            <a:off x="323850" y="1862822"/>
            <a:ext cx="8280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pitchFamily="18" charset="0"/>
                <a:ea typeface="宋体" charset="-122"/>
              </a:defRPr>
            </a:lvl1pPr>
            <a:lvl2pPr marL="742950" indent="-285750" eaLnBrk="0" hangingPunct="0">
              <a:defRPr sz="2400" b="1">
                <a:solidFill>
                  <a:srgbClr val="FF0000"/>
                </a:solidFill>
                <a:latin typeface="Times New Roman" pitchFamily="18" charset="0"/>
                <a:ea typeface="宋体" charset="-122"/>
              </a:defRPr>
            </a:lvl2pPr>
            <a:lvl3pPr marL="1143000" indent="-228600" eaLnBrk="0" hangingPunct="0">
              <a:defRPr sz="2400" b="1">
                <a:solidFill>
                  <a:srgbClr val="FF0000"/>
                </a:solidFill>
                <a:latin typeface="Times New Roman" pitchFamily="18" charset="0"/>
                <a:ea typeface="宋体" charset="-122"/>
              </a:defRPr>
            </a:lvl3pPr>
            <a:lvl4pPr marL="1600200" indent="-228600" eaLnBrk="0" hangingPunct="0">
              <a:defRPr sz="2400" b="1">
                <a:solidFill>
                  <a:srgbClr val="FF0000"/>
                </a:solidFill>
                <a:latin typeface="Times New Roman" pitchFamily="18" charset="0"/>
                <a:ea typeface="宋体" charset="-122"/>
              </a:defRPr>
            </a:lvl4pPr>
            <a:lvl5pPr marL="2057400" indent="-228600" eaLnBrk="0" hangingPunct="0">
              <a:defRPr sz="2400" b="1">
                <a:solidFill>
                  <a:srgbClr val="FF0000"/>
                </a:solidFill>
                <a:latin typeface="Times New Roman" pitchFamily="18" charset="0"/>
                <a:ea typeface="宋体" charset="-122"/>
              </a:defRPr>
            </a:lvl5pPr>
            <a:lvl6pPr marL="2514600" indent="-228600" eaLnBrk="0" fontAlgn="base" hangingPunct="0">
              <a:spcBef>
                <a:spcPct val="0"/>
              </a:spcBef>
              <a:spcAft>
                <a:spcPct val="0"/>
              </a:spcAft>
              <a:buFont typeface="Wingdings" pitchFamily="2" charset="2"/>
              <a:defRPr sz="2400" b="1">
                <a:solidFill>
                  <a:srgbClr val="FF0000"/>
                </a:solidFill>
                <a:latin typeface="Times New Roman" pitchFamily="18" charset="0"/>
                <a:ea typeface="宋体" charset="-122"/>
              </a:defRPr>
            </a:lvl6pPr>
            <a:lvl7pPr marL="2971800" indent="-228600" eaLnBrk="0" fontAlgn="base" hangingPunct="0">
              <a:spcBef>
                <a:spcPct val="0"/>
              </a:spcBef>
              <a:spcAft>
                <a:spcPct val="0"/>
              </a:spcAft>
              <a:buFont typeface="Wingdings" pitchFamily="2" charset="2"/>
              <a:defRPr sz="2400" b="1">
                <a:solidFill>
                  <a:srgbClr val="FF0000"/>
                </a:solidFill>
                <a:latin typeface="Times New Roman" pitchFamily="18" charset="0"/>
                <a:ea typeface="宋体" charset="-122"/>
              </a:defRPr>
            </a:lvl7pPr>
            <a:lvl8pPr marL="3429000" indent="-228600" eaLnBrk="0" fontAlgn="base" hangingPunct="0">
              <a:spcBef>
                <a:spcPct val="0"/>
              </a:spcBef>
              <a:spcAft>
                <a:spcPct val="0"/>
              </a:spcAft>
              <a:buFont typeface="Wingdings" pitchFamily="2" charset="2"/>
              <a:defRPr sz="2400" b="1">
                <a:solidFill>
                  <a:srgbClr val="FF0000"/>
                </a:solidFill>
                <a:latin typeface="Times New Roman" pitchFamily="18" charset="0"/>
                <a:ea typeface="宋体" charset="-122"/>
              </a:defRPr>
            </a:lvl8pPr>
            <a:lvl9pPr marL="3886200" indent="-228600" eaLnBrk="0" fontAlgn="base" hangingPunct="0">
              <a:spcBef>
                <a:spcPct val="0"/>
              </a:spcBef>
              <a:spcAft>
                <a:spcPct val="0"/>
              </a:spcAft>
              <a:buFont typeface="Wingdings" pitchFamily="2" charset="2"/>
              <a:defRPr sz="2400" b="1">
                <a:solidFill>
                  <a:srgbClr val="FF0000"/>
                </a:solidFill>
                <a:latin typeface="Times New Roman" pitchFamily="18" charset="0"/>
                <a:ea typeface="宋体" charset="-122"/>
              </a:defRPr>
            </a:lvl9pPr>
          </a:lstStyle>
          <a:p>
            <a:pPr eaLnBrk="1" hangingPunct="1">
              <a:buFont typeface="Wingdings" pitchFamily="2" charset="2"/>
              <a:buChar char="Ø"/>
            </a:pPr>
            <a:r>
              <a:rPr lang="en-US" altLang="zh-CN" sz="2000" dirty="0" smtClean="0">
                <a:solidFill>
                  <a:srgbClr val="000000"/>
                </a:solidFill>
                <a:cs typeface="Times New Roman" pitchFamily="18" charset="0"/>
              </a:rPr>
              <a:t> Natural </a:t>
            </a:r>
            <a:r>
              <a:rPr lang="en-US" altLang="zh-CN" sz="2000" dirty="0">
                <a:solidFill>
                  <a:srgbClr val="000000"/>
                </a:solidFill>
                <a:cs typeface="Times New Roman" pitchFamily="18" charset="0"/>
              </a:rPr>
              <a:t>Sciences and Engineering Research Council of Canada </a:t>
            </a:r>
            <a:r>
              <a:rPr lang="en-US" altLang="zh-CN" sz="2000" dirty="0" smtClean="0">
                <a:solidFill>
                  <a:srgbClr val="000000"/>
                </a:solidFill>
                <a:cs typeface="Times New Roman" pitchFamily="18" charset="0"/>
              </a:rPr>
              <a:t>(</a:t>
            </a:r>
            <a:r>
              <a:rPr lang="en-US" altLang="zh-CN" sz="2000" dirty="0">
                <a:solidFill>
                  <a:srgbClr val="000000"/>
                </a:solidFill>
                <a:cs typeface="Times New Roman" pitchFamily="18" charset="0"/>
              </a:rPr>
              <a:t>NSERC) - Discovery grant</a:t>
            </a:r>
          </a:p>
          <a:p>
            <a:pPr eaLnBrk="1" hangingPunct="1"/>
            <a:endParaRPr lang="en-US" altLang="zh-CN" sz="2000" dirty="0">
              <a:solidFill>
                <a:srgbClr val="000000"/>
              </a:solidFill>
              <a:cs typeface="Times New Roman" pitchFamily="18" charset="0"/>
            </a:endParaRPr>
          </a:p>
          <a:p>
            <a:pPr eaLnBrk="1" hangingPunct="1">
              <a:buFont typeface="Wingdings" pitchFamily="2" charset="2"/>
              <a:buChar char="Ø"/>
            </a:pPr>
            <a:r>
              <a:rPr lang="en-US" altLang="zh-CN" sz="2000" dirty="0">
                <a:solidFill>
                  <a:srgbClr val="000000"/>
                </a:solidFill>
                <a:cs typeface="Times New Roman" pitchFamily="18" charset="0"/>
              </a:rPr>
              <a:t> Canada Foundation for Innovation </a:t>
            </a:r>
            <a:r>
              <a:rPr lang="en-US" altLang="zh-CN" sz="2000">
                <a:solidFill>
                  <a:srgbClr val="000000"/>
                </a:solidFill>
                <a:cs typeface="Times New Roman" pitchFamily="18" charset="0"/>
              </a:rPr>
              <a:t>(</a:t>
            </a:r>
            <a:r>
              <a:rPr lang="en-US" altLang="zh-CN" sz="2000" smtClean="0">
                <a:solidFill>
                  <a:srgbClr val="000000"/>
                </a:solidFill>
                <a:cs typeface="Times New Roman" pitchFamily="18" charset="0"/>
              </a:rPr>
              <a:t>CFI-JELF) </a:t>
            </a:r>
            <a:r>
              <a:rPr lang="en-US" altLang="zh-CN" sz="2000" dirty="0">
                <a:solidFill>
                  <a:srgbClr val="000000"/>
                </a:solidFill>
                <a:cs typeface="Times New Roman" pitchFamily="18" charset="0"/>
              </a:rPr>
              <a:t>- equipment grants</a:t>
            </a:r>
          </a:p>
          <a:p>
            <a:pPr eaLnBrk="1" hangingPunct="1"/>
            <a:endParaRPr lang="en-US" altLang="zh-CN" sz="2000" dirty="0">
              <a:solidFill>
                <a:srgbClr val="000000"/>
              </a:solidFill>
              <a:cs typeface="Times New Roman" pitchFamily="18" charset="0"/>
            </a:endParaRPr>
          </a:p>
          <a:p>
            <a:pPr eaLnBrk="1" hangingPunct="1">
              <a:buFont typeface="Wingdings" pitchFamily="2" charset="2"/>
              <a:buChar char="Ø"/>
            </a:pPr>
            <a:r>
              <a:rPr lang="en-US" altLang="zh-CN" sz="2000" dirty="0">
                <a:solidFill>
                  <a:srgbClr val="000000"/>
                </a:solidFill>
                <a:cs typeface="Times New Roman" pitchFamily="18" charset="0"/>
              </a:rPr>
              <a:t> Canada Research Chairs Program</a:t>
            </a:r>
          </a:p>
          <a:p>
            <a:pPr eaLnBrk="1" hangingPunct="1"/>
            <a:endParaRPr lang="en-US" altLang="zh-CN" sz="2000" dirty="0">
              <a:solidFill>
                <a:srgbClr val="000000"/>
              </a:solidFill>
              <a:cs typeface="Times New Roman" pitchFamily="18" charset="0"/>
            </a:endParaRPr>
          </a:p>
          <a:p>
            <a:pPr eaLnBrk="1" hangingPunct="1"/>
            <a:endParaRPr lang="en-US" altLang="zh-CN" sz="2000" dirty="0" smtClean="0">
              <a:solidFill>
                <a:srgbClr val="000000"/>
              </a:solidFill>
              <a:cs typeface="Times New Roman" pitchFamily="18" charset="0"/>
            </a:endParaRPr>
          </a:p>
        </p:txBody>
      </p:sp>
      <p:sp>
        <p:nvSpPr>
          <p:cNvPr id="20" name="Rectangle 6"/>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itchFamily="34" charset="0"/>
                <a:cs typeface="Arial" pitchFamily="34" charset="0"/>
              </a:defRPr>
            </a:lvl1pPr>
            <a:lvl2pPr marL="742950" indent="-285750">
              <a:defRPr>
                <a:solidFill>
                  <a:schemeClr val="tx1"/>
                </a:solidFill>
                <a:latin typeface="Tahoma" pitchFamily="34" charset="0"/>
                <a:cs typeface="Arial" pitchFamily="34" charset="0"/>
              </a:defRPr>
            </a:lvl2pPr>
            <a:lvl3pPr marL="1143000" indent="-228600">
              <a:defRPr>
                <a:solidFill>
                  <a:schemeClr val="tx1"/>
                </a:solidFill>
                <a:latin typeface="Tahoma" pitchFamily="34" charset="0"/>
                <a:cs typeface="Arial" pitchFamily="34" charset="0"/>
              </a:defRPr>
            </a:lvl3pPr>
            <a:lvl4pPr marL="1600200" indent="-228600">
              <a:defRPr>
                <a:solidFill>
                  <a:schemeClr val="tx1"/>
                </a:solidFill>
                <a:latin typeface="Tahoma" pitchFamily="34" charset="0"/>
                <a:cs typeface="Arial" pitchFamily="34" charset="0"/>
              </a:defRPr>
            </a:lvl4pPr>
            <a:lvl5pPr marL="2057400" indent="-22860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endParaRPr lang="en-US" altLang="en-US"/>
          </a:p>
        </p:txBody>
      </p:sp>
      <p:pic>
        <p:nvPicPr>
          <p:cNvPr id="21" name="Picture 17" descr="Chairs_fip_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978525"/>
            <a:ext cx="40322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338" y="5257800"/>
            <a:ext cx="4379912"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725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txBox="1">
            <a:spLocks/>
          </p:cNvSpPr>
          <p:nvPr/>
        </p:nvSpPr>
        <p:spPr>
          <a:xfrm>
            <a:off x="768424" y="58073"/>
            <a:ext cx="7620000" cy="40671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000" b="1" dirty="0" smtClean="0"/>
              <a:t>Conventional Lock-In Amplifier (LIA) signal processing.  </a:t>
            </a:r>
            <a:endParaRPr lang="en-CA" sz="2000" b="1" dirty="0"/>
          </a:p>
        </p:txBody>
      </p:sp>
      <p:pic>
        <p:nvPicPr>
          <p:cNvPr id="18" name="Picture 3" descr="U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6" y="-11907"/>
            <a:ext cx="5619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adi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61" y="159725"/>
            <a:ext cx="9064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7173"/>
          <p:cNvSpPr>
            <a:spLocks noGrp="1"/>
          </p:cNvSpPr>
          <p:nvPr>
            <p:ph type="sldNum" sz="quarter" idx="12"/>
          </p:nvPr>
        </p:nvSpPr>
        <p:spPr/>
        <p:txBody>
          <a:bodyPr/>
          <a:lstStyle/>
          <a:p>
            <a:fld id="{B6F15528-21DE-4FAA-801E-634DDDAF4B2B}" type="slidenum">
              <a:rPr lang="en-US" smtClean="0"/>
              <a:pPr/>
              <a:t>3</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9296"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021" y="762000"/>
            <a:ext cx="51054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97" name="Picture 81"/>
          <p:cNvPicPr>
            <a:picLocks noChangeAspect="1" noChangeArrowheads="1"/>
          </p:cNvPicPr>
          <p:nvPr/>
        </p:nvPicPr>
        <p:blipFill rotWithShape="1">
          <a:blip r:embed="rId6">
            <a:extLst>
              <a:ext uri="{28A0092B-C50C-407E-A947-70E740481C1C}">
                <a14:useLocalDpi xmlns:a14="http://schemas.microsoft.com/office/drawing/2010/main" val="0"/>
              </a:ext>
            </a:extLst>
          </a:blip>
          <a:srcRect b="18831"/>
          <a:stretch/>
        </p:blipFill>
        <p:spPr bwMode="auto">
          <a:xfrm>
            <a:off x="1839811" y="2667000"/>
            <a:ext cx="5399094" cy="172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02" name="Picture 86"/>
          <p:cNvPicPr>
            <a:picLocks noChangeAspect="1" noChangeArrowheads="1"/>
          </p:cNvPicPr>
          <p:nvPr/>
        </p:nvPicPr>
        <p:blipFill rotWithShape="1">
          <a:blip r:embed="rId7">
            <a:extLst>
              <a:ext uri="{28A0092B-C50C-407E-A947-70E740481C1C}">
                <a14:useLocalDpi xmlns:a14="http://schemas.microsoft.com/office/drawing/2010/main" val="0"/>
              </a:ext>
            </a:extLst>
          </a:blip>
          <a:srcRect b="23052"/>
          <a:stretch/>
        </p:blipFill>
        <p:spPr bwMode="auto">
          <a:xfrm>
            <a:off x="-1979" y="4583876"/>
            <a:ext cx="8915400" cy="93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15200" y="2895600"/>
            <a:ext cx="184731" cy="369332"/>
          </a:xfrm>
          <a:prstGeom prst="rect">
            <a:avLst/>
          </a:prstGeom>
          <a:noFill/>
        </p:spPr>
        <p:txBody>
          <a:bodyPr wrap="none" rtlCol="0">
            <a:spAutoFit/>
          </a:bodyPr>
          <a:lstStyle/>
          <a:p>
            <a:endParaRPr lang="en-CA" dirty="0">
              <a:solidFill>
                <a:schemeClr val="tx2"/>
              </a:solidFill>
            </a:endParaRPr>
          </a:p>
        </p:txBody>
      </p:sp>
    </p:spTree>
    <p:extLst>
      <p:ext uri="{BB962C8B-B14F-4D97-AF65-F5344CB8AC3E}">
        <p14:creationId xmlns:p14="http://schemas.microsoft.com/office/powerpoint/2010/main" val="375751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txBox="1">
            <a:spLocks/>
          </p:cNvSpPr>
          <p:nvPr/>
        </p:nvSpPr>
        <p:spPr>
          <a:xfrm>
            <a:off x="685800" y="228178"/>
            <a:ext cx="7620000" cy="4067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b="1" dirty="0" smtClean="0"/>
              <a:t>Conventional Digital Lock-In Thermography Imaging (LITI) signal processing.  </a:t>
            </a:r>
            <a:endParaRPr lang="en-CA" sz="2400" b="1" dirty="0"/>
          </a:p>
        </p:txBody>
      </p:sp>
      <p:pic>
        <p:nvPicPr>
          <p:cNvPr id="18" name="Picture 3" descr="U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6" y="-11907"/>
            <a:ext cx="5619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adi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7538" y="-18803"/>
            <a:ext cx="9064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7173"/>
          <p:cNvSpPr>
            <a:spLocks noGrp="1"/>
          </p:cNvSpPr>
          <p:nvPr>
            <p:ph type="sldNum" sz="quarter" idx="12"/>
          </p:nvPr>
        </p:nvSpPr>
        <p:spPr/>
        <p:txBody>
          <a:bodyPr/>
          <a:lstStyle/>
          <a:p>
            <a:fld id="{B6F15528-21DE-4FAA-801E-634DDDAF4B2B}" type="slidenum">
              <a:rPr lang="en-US" smtClean="0"/>
              <a:pPr/>
              <a:t>4</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15" name="Object 14"/>
          <p:cNvGraphicFramePr>
            <a:graphicFrameLocks noChangeAspect="1"/>
          </p:cNvGraphicFramePr>
          <p:nvPr>
            <p:extLst>
              <p:ext uri="{D42A27DB-BD31-4B8C-83A1-F6EECF244321}">
                <p14:modId xmlns:p14="http://schemas.microsoft.com/office/powerpoint/2010/main" val="1596523957"/>
              </p:ext>
            </p:extLst>
          </p:nvPr>
        </p:nvGraphicFramePr>
        <p:xfrm>
          <a:off x="853441" y="635681"/>
          <a:ext cx="2162175" cy="438150"/>
        </p:xfrm>
        <a:graphic>
          <a:graphicData uri="http://schemas.openxmlformats.org/presentationml/2006/ole">
            <mc:AlternateContent xmlns:mc="http://schemas.openxmlformats.org/markup-compatibility/2006">
              <mc:Choice xmlns:v="urn:schemas-microsoft-com:vml" Requires="v">
                <p:oleObj spid="_x0000_s14164" r:id="rId6" imgW="2145369" imgH="444307" progId="Equation.DSMT4">
                  <p:embed/>
                </p:oleObj>
              </mc:Choice>
              <mc:Fallback>
                <p:oleObj r:id="rId6" imgW="2145369" imgH="444307"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441" y="635681"/>
                        <a:ext cx="216217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21" name="Object 20"/>
          <p:cNvGraphicFramePr>
            <a:graphicFrameLocks noChangeAspect="1"/>
          </p:cNvGraphicFramePr>
          <p:nvPr>
            <p:extLst>
              <p:ext uri="{D42A27DB-BD31-4B8C-83A1-F6EECF244321}">
                <p14:modId xmlns:p14="http://schemas.microsoft.com/office/powerpoint/2010/main" val="49908074"/>
              </p:ext>
            </p:extLst>
          </p:nvPr>
        </p:nvGraphicFramePr>
        <p:xfrm>
          <a:off x="853441" y="1086021"/>
          <a:ext cx="2419350" cy="438150"/>
        </p:xfrm>
        <a:graphic>
          <a:graphicData uri="http://schemas.openxmlformats.org/presentationml/2006/ole">
            <mc:AlternateContent xmlns:mc="http://schemas.openxmlformats.org/markup-compatibility/2006">
              <mc:Choice xmlns:v="urn:schemas-microsoft-com:vml" Requires="v">
                <p:oleObj spid="_x0000_s14165" r:id="rId8" imgW="2438400" imgH="444500" progId="Equation.DSMT4">
                  <p:embed/>
                </p:oleObj>
              </mc:Choice>
              <mc:Fallback>
                <p:oleObj r:id="rId8" imgW="2438400" imgH="4445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441" y="1086021"/>
                        <a:ext cx="24193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25" name="Object 24"/>
          <p:cNvGraphicFramePr>
            <a:graphicFrameLocks noChangeAspect="1"/>
          </p:cNvGraphicFramePr>
          <p:nvPr>
            <p:extLst>
              <p:ext uri="{D42A27DB-BD31-4B8C-83A1-F6EECF244321}">
                <p14:modId xmlns:p14="http://schemas.microsoft.com/office/powerpoint/2010/main" val="3533309044"/>
              </p:ext>
            </p:extLst>
          </p:nvPr>
        </p:nvGraphicFramePr>
        <p:xfrm>
          <a:off x="853441" y="1504950"/>
          <a:ext cx="2914650" cy="400050"/>
        </p:xfrm>
        <a:graphic>
          <a:graphicData uri="http://schemas.openxmlformats.org/presentationml/2006/ole">
            <mc:AlternateContent xmlns:mc="http://schemas.openxmlformats.org/markup-compatibility/2006">
              <mc:Choice xmlns:v="urn:schemas-microsoft-com:vml" Requires="v">
                <p:oleObj spid="_x0000_s14166" r:id="rId10" imgW="2921000" imgH="406400" progId="Equation.DSMT4">
                  <p:embed/>
                </p:oleObj>
              </mc:Choice>
              <mc:Fallback>
                <p:oleObj r:id="rId10" imgW="2921000" imgH="4064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3441" y="1504950"/>
                        <a:ext cx="29146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graphicFrame>
        <p:nvGraphicFramePr>
          <p:cNvPr id="27" name="Object 26"/>
          <p:cNvGraphicFramePr>
            <a:graphicFrameLocks noChangeAspect="1"/>
          </p:cNvGraphicFramePr>
          <p:nvPr>
            <p:extLst>
              <p:ext uri="{D42A27DB-BD31-4B8C-83A1-F6EECF244321}">
                <p14:modId xmlns:p14="http://schemas.microsoft.com/office/powerpoint/2010/main" val="1591335694"/>
              </p:ext>
            </p:extLst>
          </p:nvPr>
        </p:nvGraphicFramePr>
        <p:xfrm>
          <a:off x="845925" y="1817294"/>
          <a:ext cx="1943100" cy="476250"/>
        </p:xfrm>
        <a:graphic>
          <a:graphicData uri="http://schemas.openxmlformats.org/presentationml/2006/ole">
            <mc:AlternateContent xmlns:mc="http://schemas.openxmlformats.org/markup-compatibility/2006">
              <mc:Choice xmlns:v="urn:schemas-microsoft-com:vml" Requires="v">
                <p:oleObj spid="_x0000_s14167" r:id="rId12" imgW="1943100" imgH="482600" progId="Equation.DSMT4">
                  <p:embed/>
                </p:oleObj>
              </mc:Choice>
              <mc:Fallback>
                <p:oleObj r:id="rId12" imgW="1943100" imgH="482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5925" y="1817294"/>
                        <a:ext cx="19431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Box 30"/>
          <p:cNvSpPr txBox="1"/>
          <p:nvPr/>
        </p:nvSpPr>
        <p:spPr>
          <a:xfrm>
            <a:off x="32721" y="2956750"/>
            <a:ext cx="5069264" cy="3939540"/>
          </a:xfrm>
          <a:prstGeom prst="rect">
            <a:avLst/>
          </a:prstGeom>
          <a:noFill/>
        </p:spPr>
        <p:txBody>
          <a:bodyPr wrap="square" rtlCol="0">
            <a:spAutoFit/>
          </a:bodyPr>
          <a:lstStyle/>
          <a:p>
            <a:pPr marL="285750" indent="-285750">
              <a:buFont typeface="Wingdings" panose="05000000000000000000" pitchFamily="2" charset="2"/>
              <a:buChar char="Ø"/>
            </a:pPr>
            <a:r>
              <a:rPr lang="en-CA" sz="1600" dirty="0"/>
              <a:t>n</a:t>
            </a:r>
            <a:r>
              <a:rPr lang="en-CA" sz="1600" dirty="0" smtClean="0"/>
              <a:t> is determined by camera’s frame rate.  </a:t>
            </a:r>
          </a:p>
          <a:p>
            <a:pPr marL="285750" indent="-285750">
              <a:buFont typeface="Wingdings" panose="05000000000000000000" pitchFamily="2" charset="2"/>
              <a:buChar char="Ø"/>
            </a:pPr>
            <a:r>
              <a:rPr lang="en-CA" sz="1600" dirty="0" smtClean="0"/>
              <a:t>Increasing frequency leads to decreased n.</a:t>
            </a:r>
          </a:p>
          <a:p>
            <a:pPr marL="285750" indent="-285750">
              <a:buFont typeface="Wingdings" panose="05000000000000000000" pitchFamily="2" charset="2"/>
              <a:buChar char="Ø"/>
            </a:pPr>
            <a:r>
              <a:rPr lang="en-CA" sz="1600" dirty="0" smtClean="0">
                <a:solidFill>
                  <a:srgbClr val="FF0000"/>
                </a:solidFill>
              </a:rPr>
              <a:t>Synchronization with generating waveform </a:t>
            </a:r>
          </a:p>
          <a:p>
            <a:pPr marL="285750" indent="-285750">
              <a:buFont typeface="Wingdings" panose="05000000000000000000" pitchFamily="2" charset="2"/>
              <a:buChar char="Ø"/>
            </a:pPr>
            <a:r>
              <a:rPr lang="en-CA" sz="1600" dirty="0" smtClean="0">
                <a:solidFill>
                  <a:srgbClr val="FF0000"/>
                </a:solidFill>
              </a:rPr>
              <a:t>must be precise. Sync errors increase with frequency.</a:t>
            </a:r>
          </a:p>
          <a:p>
            <a:pPr marL="285750" indent="-285750">
              <a:buFont typeface="Wingdings" panose="05000000000000000000" pitchFamily="2" charset="2"/>
              <a:buChar char="Ø"/>
            </a:pPr>
            <a:endParaRPr lang="en-CA" sz="1600" dirty="0" smtClean="0"/>
          </a:p>
          <a:p>
            <a:pPr marL="285750" indent="-285750">
              <a:buFont typeface="Wingdings" panose="05000000000000000000" pitchFamily="2" charset="2"/>
              <a:buChar char="Ø"/>
            </a:pPr>
            <a:endParaRPr lang="en-CA" sz="1600" dirty="0"/>
          </a:p>
          <a:p>
            <a:pPr marL="285750" indent="-285750">
              <a:buFont typeface="Wingdings" panose="05000000000000000000" pitchFamily="2" charset="2"/>
              <a:buChar char="Ø"/>
            </a:pPr>
            <a:r>
              <a:rPr lang="en-CA" sz="1600" dirty="0" err="1" smtClean="0"/>
              <a:t>Undersampling</a:t>
            </a:r>
            <a:r>
              <a:rPr lang="en-CA" sz="1600" dirty="0" smtClean="0"/>
              <a:t> </a:t>
            </a:r>
            <a:r>
              <a:rPr lang="en-CA" sz="1600" dirty="0"/>
              <a:t>at high </a:t>
            </a:r>
            <a:r>
              <a:rPr lang="en-CA" sz="1600" dirty="0" smtClean="0"/>
              <a:t>frequencies creates </a:t>
            </a:r>
            <a:r>
              <a:rPr lang="en-CA" sz="1600" dirty="0"/>
              <a:t>additional stringent requirements </a:t>
            </a:r>
            <a:r>
              <a:rPr lang="en-CA" sz="1600" dirty="0" smtClean="0"/>
              <a:t>for synchronization; LIT is not an optimal option for shallow-depth imaging.</a:t>
            </a:r>
          </a:p>
          <a:p>
            <a:pPr marL="285750" indent="-285750">
              <a:buFont typeface="Wingdings" panose="05000000000000000000" pitchFamily="2" charset="2"/>
              <a:buChar char="Ø"/>
            </a:pPr>
            <a:r>
              <a:rPr lang="en-CA" sz="1600" dirty="0" smtClean="0"/>
              <a:t>Modulation frequency determines  sampling length, so optimal frame rate is less than the maximum available</a:t>
            </a:r>
          </a:p>
          <a:p>
            <a:pPr marL="285750" indent="-285750">
              <a:buFont typeface="Wingdings" panose="05000000000000000000" pitchFamily="2" charset="2"/>
              <a:buChar char="Ø"/>
            </a:pPr>
            <a:r>
              <a:rPr lang="en-CA" sz="1600" dirty="0" smtClean="0"/>
              <a:t>Co-addition (averaging) does not help with sync problems.</a:t>
            </a:r>
            <a:r>
              <a:rPr lang="en-CA" sz="1600" i="1" dirty="0"/>
              <a:t> Problem with low-cost cameras!</a:t>
            </a:r>
          </a:p>
          <a:p>
            <a:pPr marL="285750" indent="-285750">
              <a:buFont typeface="Wingdings" panose="05000000000000000000" pitchFamily="2" charset="2"/>
              <a:buChar char="Ø"/>
            </a:pPr>
            <a:r>
              <a:rPr lang="en-CA" sz="1400" b="1" dirty="0" smtClean="0">
                <a:solidFill>
                  <a:srgbClr val="FF0000"/>
                </a:solidFill>
              </a:rPr>
              <a:t>Result: a limited number of points is used for LIT amplitude and </a:t>
            </a:r>
            <a:r>
              <a:rPr lang="en-CA" sz="1400" b="1" dirty="0">
                <a:solidFill>
                  <a:srgbClr val="FF0000"/>
                </a:solidFill>
              </a:rPr>
              <a:t>phase </a:t>
            </a:r>
            <a:r>
              <a:rPr lang="en-CA" sz="1400" b="1" dirty="0" smtClean="0">
                <a:solidFill>
                  <a:srgbClr val="FF0000"/>
                </a:solidFill>
              </a:rPr>
              <a:t>construction, and sync  problems lead to low SNR especially at high frequencies.</a:t>
            </a:r>
            <a:endParaRPr lang="en-CA" sz="1400" b="1" dirty="0">
              <a:solidFill>
                <a:srgbClr val="FF0000"/>
              </a:solidFill>
            </a:endParaRPr>
          </a:p>
        </p:txBody>
      </p:sp>
      <p:pic>
        <p:nvPicPr>
          <p:cNvPr id="13314"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9861" y="786060"/>
            <a:ext cx="4962525"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43" name="Picture 3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088118" y="3786664"/>
            <a:ext cx="3810000" cy="200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05400" y="5638800"/>
            <a:ext cx="3886200" cy="923330"/>
          </a:xfrm>
          <a:prstGeom prst="rect">
            <a:avLst/>
          </a:prstGeom>
          <a:noFill/>
        </p:spPr>
        <p:txBody>
          <a:bodyPr wrap="square" rtlCol="0">
            <a:spAutoFit/>
          </a:bodyPr>
          <a:lstStyle/>
          <a:p>
            <a:r>
              <a:rPr lang="en-CA" dirty="0" err="1" smtClean="0"/>
              <a:t>Synchonous</a:t>
            </a:r>
            <a:r>
              <a:rPr lang="en-CA" dirty="0" smtClean="0"/>
              <a:t> </a:t>
            </a:r>
            <a:r>
              <a:rPr lang="en-CA" dirty="0" err="1" smtClean="0"/>
              <a:t>undersampling</a:t>
            </a:r>
            <a:r>
              <a:rPr lang="en-CA" dirty="0" smtClean="0"/>
              <a:t> of  a high frequency waveform using low sampling rate</a:t>
            </a:r>
            <a:endParaRPr lang="en-CA" dirty="0"/>
          </a:p>
        </p:txBody>
      </p:sp>
      <p:sp>
        <p:nvSpPr>
          <p:cNvPr id="3" name="TextBox 2"/>
          <p:cNvSpPr txBox="1"/>
          <p:nvPr/>
        </p:nvSpPr>
        <p:spPr>
          <a:xfrm>
            <a:off x="93011" y="2728349"/>
            <a:ext cx="4435510" cy="369332"/>
          </a:xfrm>
          <a:prstGeom prst="rect">
            <a:avLst/>
          </a:prstGeom>
          <a:noFill/>
        </p:spPr>
        <p:txBody>
          <a:bodyPr wrap="none" rtlCol="0">
            <a:spAutoFit/>
          </a:bodyPr>
          <a:lstStyle/>
          <a:p>
            <a:r>
              <a:rPr lang="en-CA" b="1" dirty="0" smtClean="0">
                <a:solidFill>
                  <a:srgbClr val="00B050"/>
                </a:solidFill>
              </a:rPr>
              <a:t>Oversampling (below threshold frequency f</a:t>
            </a:r>
            <a:r>
              <a:rPr lang="en-CA" b="1" baseline="-25000" dirty="0" smtClean="0">
                <a:solidFill>
                  <a:srgbClr val="00B050"/>
                </a:solidFill>
              </a:rPr>
              <a:t>0</a:t>
            </a:r>
            <a:r>
              <a:rPr lang="en-CA" dirty="0" smtClean="0">
                <a:solidFill>
                  <a:srgbClr val="00B050"/>
                </a:solidFill>
              </a:rPr>
              <a:t>)</a:t>
            </a:r>
            <a:endParaRPr lang="en-CA" dirty="0">
              <a:solidFill>
                <a:srgbClr val="00B050"/>
              </a:solidFill>
            </a:endParaRPr>
          </a:p>
        </p:txBody>
      </p:sp>
      <p:sp>
        <p:nvSpPr>
          <p:cNvPr id="24" name="TextBox 23"/>
          <p:cNvSpPr txBox="1"/>
          <p:nvPr/>
        </p:nvSpPr>
        <p:spPr>
          <a:xfrm>
            <a:off x="46588" y="4155352"/>
            <a:ext cx="4602991" cy="369332"/>
          </a:xfrm>
          <a:prstGeom prst="rect">
            <a:avLst/>
          </a:prstGeom>
          <a:noFill/>
        </p:spPr>
        <p:txBody>
          <a:bodyPr wrap="none" rtlCol="0">
            <a:spAutoFit/>
          </a:bodyPr>
          <a:lstStyle/>
          <a:p>
            <a:r>
              <a:rPr lang="en-CA" b="1" dirty="0" err="1" smtClean="0">
                <a:solidFill>
                  <a:srgbClr val="00B050"/>
                </a:solidFill>
              </a:rPr>
              <a:t>Undersampling</a:t>
            </a:r>
            <a:r>
              <a:rPr lang="en-CA" b="1" dirty="0" smtClean="0">
                <a:solidFill>
                  <a:srgbClr val="00B050"/>
                </a:solidFill>
              </a:rPr>
              <a:t> (above threshold frequency f</a:t>
            </a:r>
            <a:r>
              <a:rPr lang="en-CA" b="1" baseline="-25000" dirty="0" smtClean="0">
                <a:solidFill>
                  <a:srgbClr val="00B050"/>
                </a:solidFill>
              </a:rPr>
              <a:t>0</a:t>
            </a:r>
            <a:r>
              <a:rPr lang="en-CA" b="1" dirty="0" smtClean="0">
                <a:solidFill>
                  <a:srgbClr val="00B050"/>
                </a:solidFill>
              </a:rPr>
              <a:t>)</a:t>
            </a:r>
            <a:endParaRPr lang="en-CA" b="1" dirty="0">
              <a:solidFill>
                <a:srgbClr val="00B050"/>
              </a:solidFill>
            </a:endParaRPr>
          </a:p>
        </p:txBody>
      </p:sp>
      <p:sp>
        <p:nvSpPr>
          <p:cNvPr id="28" name="TextBox 27"/>
          <p:cNvSpPr txBox="1"/>
          <p:nvPr/>
        </p:nvSpPr>
        <p:spPr>
          <a:xfrm>
            <a:off x="344083" y="2218086"/>
            <a:ext cx="4038600" cy="738664"/>
          </a:xfrm>
          <a:prstGeom prst="rect">
            <a:avLst/>
          </a:prstGeom>
          <a:noFill/>
        </p:spPr>
        <p:txBody>
          <a:bodyPr wrap="square" rtlCol="0">
            <a:spAutoFit/>
          </a:bodyPr>
          <a:lstStyle/>
          <a:p>
            <a:r>
              <a:rPr lang="en-CA" sz="1400" dirty="0" smtClean="0"/>
              <a:t>Here: </a:t>
            </a:r>
            <a:r>
              <a:rPr lang="en-CA" sz="1400" i="1" dirty="0" smtClean="0"/>
              <a:t>n</a:t>
            </a:r>
            <a:r>
              <a:rPr lang="en-CA" sz="1400" dirty="0" smtClean="0"/>
              <a:t> is number of frames per correlation cycle;</a:t>
            </a:r>
          </a:p>
          <a:p>
            <a:r>
              <a:rPr lang="en-CA" sz="1400" i="1" dirty="0" smtClean="0"/>
              <a:t>I</a:t>
            </a:r>
            <a:r>
              <a:rPr lang="en-CA" sz="1400" i="1" baseline="-25000" dirty="0" smtClean="0"/>
              <a:t>j</a:t>
            </a:r>
            <a:r>
              <a:rPr lang="en-CA" sz="1400" i="1" dirty="0" smtClean="0"/>
              <a:t> (</a:t>
            </a:r>
            <a:r>
              <a:rPr lang="en-CA" sz="1400" i="1" dirty="0" err="1" smtClean="0"/>
              <a:t>x,y</a:t>
            </a:r>
            <a:r>
              <a:rPr lang="en-CA" sz="1400" i="1" dirty="0" smtClean="0"/>
              <a:t>):</a:t>
            </a:r>
            <a:r>
              <a:rPr lang="en-CA" sz="1400" dirty="0" smtClean="0"/>
              <a:t> value of </a:t>
            </a:r>
            <a:r>
              <a:rPr lang="en-CA" sz="1400" dirty="0" err="1" smtClean="0"/>
              <a:t>x,y</a:t>
            </a:r>
            <a:r>
              <a:rPr lang="en-CA" sz="1400" dirty="0" smtClean="0"/>
              <a:t>-pixel</a:t>
            </a:r>
          </a:p>
          <a:p>
            <a:r>
              <a:rPr lang="en-CA" sz="1400" dirty="0" smtClean="0"/>
              <a:t>sin(2</a:t>
            </a:r>
            <a:r>
              <a:rPr lang="el-GR" sz="1400" i="1" dirty="0" smtClean="0"/>
              <a:t>π</a:t>
            </a:r>
            <a:r>
              <a:rPr lang="en-CA" sz="1400" i="1" dirty="0" err="1" smtClean="0"/>
              <a:t>ft</a:t>
            </a:r>
            <a:r>
              <a:rPr lang="en-CA" sz="1400" dirty="0" smtClean="0"/>
              <a:t>): reference signal</a:t>
            </a:r>
            <a:endParaRPr lang="en-CA" sz="1400" dirty="0"/>
          </a:p>
        </p:txBody>
      </p:sp>
    </p:spTree>
    <p:extLst>
      <p:ext uri="{BB962C8B-B14F-4D97-AF65-F5344CB8AC3E}">
        <p14:creationId xmlns:p14="http://schemas.microsoft.com/office/powerpoint/2010/main" val="1909319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txBox="1">
            <a:spLocks/>
          </p:cNvSpPr>
          <p:nvPr/>
        </p:nvSpPr>
        <p:spPr>
          <a:xfrm>
            <a:off x="910431" y="228600"/>
            <a:ext cx="7620000" cy="4067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b="1" dirty="0" smtClean="0"/>
              <a:t>Review: Single-Frequency </a:t>
            </a:r>
            <a:r>
              <a:rPr lang="en-CA" sz="2400" b="1" dirty="0" smtClean="0"/>
              <a:t>Thermal-Wave Radar Imaging (SF-TWRI) Signal Processing</a:t>
            </a:r>
            <a:endParaRPr lang="en-CA" sz="2400" b="1" dirty="0"/>
          </a:p>
        </p:txBody>
      </p:sp>
      <p:pic>
        <p:nvPicPr>
          <p:cNvPr id="18" name="Picture 3" descr="U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86" y="-11907"/>
            <a:ext cx="56197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7173"/>
          <p:cNvSpPr>
            <a:spLocks noGrp="1"/>
          </p:cNvSpPr>
          <p:nvPr>
            <p:ph type="sldNum" sz="quarter" idx="12"/>
          </p:nvPr>
        </p:nvSpPr>
        <p:spPr/>
        <p:txBody>
          <a:bodyPr/>
          <a:lstStyle/>
          <a:p>
            <a:fld id="{B6F15528-21DE-4FAA-801E-634DDDAF4B2B}" type="slidenum">
              <a:rPr lang="en-US" smtClean="0"/>
              <a:pPr/>
              <a:t>5</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45"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668" y="838200"/>
            <a:ext cx="7160122"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886" y="3318570"/>
            <a:ext cx="8974627" cy="3539430"/>
          </a:xfrm>
          <a:prstGeom prst="rect">
            <a:avLst/>
          </a:prstGeom>
          <a:noFill/>
        </p:spPr>
        <p:txBody>
          <a:bodyPr wrap="square" rtlCol="0">
            <a:spAutoFit/>
          </a:bodyPr>
          <a:lstStyle/>
          <a:p>
            <a:pPr marL="285750" indent="-285750">
              <a:buFont typeface="Wingdings" panose="05000000000000000000" pitchFamily="2" charset="2"/>
              <a:buChar char="Ø"/>
            </a:pPr>
            <a:endParaRPr lang="en-CA" sz="1600" dirty="0" smtClean="0"/>
          </a:p>
          <a:p>
            <a:pPr marL="285750" indent="-285750">
              <a:buFont typeface="Wingdings" panose="05000000000000000000" pitchFamily="2" charset="2"/>
              <a:buChar char="Ø"/>
            </a:pPr>
            <a:endParaRPr lang="en-CA" sz="1600" dirty="0" smtClean="0"/>
          </a:p>
          <a:p>
            <a:pPr marL="285750" indent="-285750">
              <a:buFont typeface="Wingdings" panose="05000000000000000000" pitchFamily="2" charset="2"/>
              <a:buChar char="Ø"/>
            </a:pPr>
            <a:r>
              <a:rPr lang="en-CA" sz="1600" dirty="0" smtClean="0"/>
              <a:t>Using </a:t>
            </a:r>
            <a:r>
              <a:rPr lang="en-CA" sz="1600" dirty="0"/>
              <a:t>the same frequency</a:t>
            </a:r>
          </a:p>
          <a:p>
            <a:r>
              <a:rPr lang="en-CA" sz="1600" dirty="0"/>
              <a:t>for the start and end of a TWRI sweep allows the </a:t>
            </a:r>
            <a:r>
              <a:rPr lang="en-CA" sz="1600" dirty="0" smtClean="0"/>
              <a:t>calculation </a:t>
            </a:r>
          </a:p>
          <a:p>
            <a:r>
              <a:rPr lang="en-CA" sz="1600" dirty="0" smtClean="0"/>
              <a:t>of </a:t>
            </a:r>
            <a:r>
              <a:rPr lang="en-CA" sz="1600" dirty="0"/>
              <a:t>the amplitude and phase at that frequency and the measurement of detailed pixel frequency dependencies by </a:t>
            </a:r>
            <a:r>
              <a:rPr lang="en-CA" sz="1600" dirty="0" smtClean="0"/>
              <a:t>scanning over </a:t>
            </a:r>
            <a:r>
              <a:rPr lang="en-CA" sz="1600" dirty="0"/>
              <a:t>a wide range of frequencies at arbitrary intervals similar to </a:t>
            </a:r>
            <a:r>
              <a:rPr lang="en-CA" sz="1600" dirty="0" err="1"/>
              <a:t>photothermal</a:t>
            </a:r>
            <a:r>
              <a:rPr lang="en-CA" sz="1600" dirty="0"/>
              <a:t> radiometry, free from critical </a:t>
            </a:r>
            <a:r>
              <a:rPr lang="en-CA" sz="1600" dirty="0" smtClean="0"/>
              <a:t>frequency exclusion</a:t>
            </a:r>
            <a:r>
              <a:rPr lang="en-CA" sz="1600" dirty="0"/>
              <a:t>, inter-frequency interval constraints, and upper limits imposed by sampling. </a:t>
            </a:r>
            <a:r>
              <a:rPr lang="en-CA" sz="1600" b="1" dirty="0"/>
              <a:t>Signal processing is done through CC, </a:t>
            </a:r>
            <a:r>
              <a:rPr lang="en-CA" sz="1600" b="1" dirty="0" smtClean="0"/>
              <a:t>not through </a:t>
            </a:r>
            <a:r>
              <a:rPr lang="en-CA" sz="1600" b="1" dirty="0"/>
              <a:t>the lock-in process.</a:t>
            </a:r>
          </a:p>
          <a:p>
            <a:pPr marL="285750" indent="-285750">
              <a:buFont typeface="Wingdings" panose="05000000000000000000" pitchFamily="2" charset="2"/>
              <a:buChar char="Ø"/>
            </a:pPr>
            <a:r>
              <a:rPr lang="en-CA" sz="1600" dirty="0" smtClean="0">
                <a:solidFill>
                  <a:srgbClr val="FF0000"/>
                </a:solidFill>
              </a:rPr>
              <a:t>Critical parameters: single-frequency chirp duration + (max) camera frame rate </a:t>
            </a:r>
            <a:r>
              <a:rPr lang="en-CA" sz="1600" dirty="0">
                <a:solidFill>
                  <a:srgbClr val="FF0000"/>
                </a:solidFill>
              </a:rPr>
              <a:t> </a:t>
            </a:r>
            <a:r>
              <a:rPr lang="en-CA" sz="1600" i="1" dirty="0" err="1">
                <a:solidFill>
                  <a:srgbClr val="FF0000"/>
                </a:solidFill>
              </a:rPr>
              <a:t>f</a:t>
            </a:r>
            <a:r>
              <a:rPr lang="en-CA" sz="1600" i="1" baseline="-25000" dirty="0" err="1" smtClean="0">
                <a:solidFill>
                  <a:srgbClr val="FF0000"/>
                </a:solidFill>
              </a:rPr>
              <a:t>fr</a:t>
            </a:r>
            <a:r>
              <a:rPr lang="en-CA" sz="1600" i="1" dirty="0" smtClean="0">
                <a:solidFill>
                  <a:srgbClr val="FF0000"/>
                </a:solidFill>
              </a:rPr>
              <a:t> </a:t>
            </a:r>
            <a:r>
              <a:rPr lang="en-CA" sz="1600" dirty="0" smtClean="0">
                <a:solidFill>
                  <a:srgbClr val="FF0000"/>
                </a:solidFill>
              </a:rPr>
              <a:t>are </a:t>
            </a:r>
            <a:r>
              <a:rPr lang="en-CA" sz="1600" dirty="0" smtClean="0">
                <a:solidFill>
                  <a:srgbClr val="FF0000"/>
                </a:solidFill>
              </a:rPr>
              <a:t>operator controlled, </a:t>
            </a:r>
            <a:r>
              <a:rPr lang="en-CA" sz="1600" b="1" i="1" dirty="0" smtClean="0">
                <a:solidFill>
                  <a:srgbClr val="00B050"/>
                </a:solidFill>
              </a:rPr>
              <a:t>not </a:t>
            </a:r>
            <a:r>
              <a:rPr lang="en-CA" sz="1600" b="1" i="1" dirty="0" smtClean="0">
                <a:solidFill>
                  <a:srgbClr val="00B050"/>
                </a:solidFill>
              </a:rPr>
              <a:t>dictated by sampling theorem requirements</a:t>
            </a:r>
            <a:r>
              <a:rPr lang="en-CA" sz="1600" b="1" dirty="0" smtClean="0">
                <a:solidFill>
                  <a:srgbClr val="00B050"/>
                </a:solidFill>
              </a:rPr>
              <a:t>.</a:t>
            </a:r>
            <a:endParaRPr lang="en-CA" sz="1600" b="1" dirty="0" smtClean="0">
              <a:solidFill>
                <a:srgbClr val="00B050"/>
              </a:solidFill>
            </a:endParaRPr>
          </a:p>
          <a:p>
            <a:pPr marL="285750" indent="-285750">
              <a:buFont typeface="Wingdings" panose="05000000000000000000" pitchFamily="2" charset="2"/>
              <a:buChar char="Ø"/>
            </a:pPr>
            <a:r>
              <a:rPr lang="en-CA" sz="1600" b="1" dirty="0" smtClean="0">
                <a:solidFill>
                  <a:srgbClr val="FF0000"/>
                </a:solidFill>
              </a:rPr>
              <a:t>Results:  1) The </a:t>
            </a:r>
            <a:r>
              <a:rPr lang="en-CA" sz="1600" b="1" dirty="0">
                <a:solidFill>
                  <a:srgbClr val="FF0000"/>
                </a:solidFill>
              </a:rPr>
              <a:t>SNR is higher for </a:t>
            </a:r>
            <a:r>
              <a:rPr lang="en-CA" sz="1600" b="1" dirty="0" smtClean="0">
                <a:solidFill>
                  <a:srgbClr val="FF0000"/>
                </a:solidFill>
              </a:rPr>
              <a:t>SF-TWR </a:t>
            </a:r>
            <a:r>
              <a:rPr lang="en-CA" sz="1600" b="1" dirty="0">
                <a:solidFill>
                  <a:srgbClr val="FF0000"/>
                </a:solidFill>
              </a:rPr>
              <a:t>than for </a:t>
            </a:r>
            <a:r>
              <a:rPr lang="en-CA" sz="1600" b="1" dirty="0" smtClean="0">
                <a:solidFill>
                  <a:srgbClr val="FF0000"/>
                </a:solidFill>
              </a:rPr>
              <a:t>LIT and the SNR difference increases with increasing frequency. </a:t>
            </a:r>
            <a:r>
              <a:rPr lang="en-CA" sz="1600" b="1" dirty="0">
                <a:solidFill>
                  <a:srgbClr val="FF0000"/>
                </a:solidFill>
              </a:rPr>
              <a:t>2) SF-TWR </a:t>
            </a:r>
            <a:r>
              <a:rPr lang="en-CA" sz="1600" b="1" dirty="0" smtClean="0">
                <a:solidFill>
                  <a:srgbClr val="FF0000"/>
                </a:solidFill>
              </a:rPr>
              <a:t>provides a </a:t>
            </a:r>
            <a:r>
              <a:rPr lang="en-CA" sz="1600" b="1" dirty="0">
                <a:solidFill>
                  <a:srgbClr val="FF0000"/>
                </a:solidFill>
              </a:rPr>
              <a:t>uniform, continuous approach below and above the </a:t>
            </a:r>
            <a:r>
              <a:rPr lang="en-CA" sz="1600" b="1" dirty="0" smtClean="0">
                <a:solidFill>
                  <a:srgbClr val="FF0000"/>
                </a:solidFill>
              </a:rPr>
              <a:t>critical (</a:t>
            </a:r>
            <a:r>
              <a:rPr lang="en-CA" sz="1600" b="1" dirty="0" err="1" smtClean="0">
                <a:solidFill>
                  <a:srgbClr val="FF0000"/>
                </a:solidFill>
              </a:rPr>
              <a:t>undersampling</a:t>
            </a:r>
            <a:r>
              <a:rPr lang="en-CA" sz="1600" b="1" dirty="0" smtClean="0">
                <a:solidFill>
                  <a:srgbClr val="FF0000"/>
                </a:solidFill>
              </a:rPr>
              <a:t> boundary) frequency </a:t>
            </a:r>
            <a:r>
              <a:rPr lang="en-CA" sz="1600" i="1" dirty="0" err="1">
                <a:solidFill>
                  <a:srgbClr val="FF0000"/>
                </a:solidFill>
              </a:rPr>
              <a:t>f</a:t>
            </a:r>
            <a:r>
              <a:rPr lang="en-CA" sz="1600" i="1" baseline="-25000" dirty="0" err="1">
                <a:solidFill>
                  <a:srgbClr val="FF0000"/>
                </a:solidFill>
              </a:rPr>
              <a:t>fr</a:t>
            </a:r>
            <a:r>
              <a:rPr lang="en-CA" sz="1600" b="1" dirty="0" smtClean="0">
                <a:solidFill>
                  <a:srgbClr val="FF0000"/>
                </a:solidFill>
              </a:rPr>
              <a:t> </a:t>
            </a:r>
            <a:r>
              <a:rPr lang="en-CA" sz="1600" b="1" dirty="0">
                <a:solidFill>
                  <a:srgbClr val="FF0000"/>
                </a:solidFill>
              </a:rPr>
              <a:t>/4. </a:t>
            </a:r>
            <a:endParaRPr lang="en-CA" sz="1600" b="1" dirty="0" smtClean="0">
              <a:solidFill>
                <a:srgbClr val="FF0000"/>
              </a:solidFill>
            </a:endParaRPr>
          </a:p>
          <a:p>
            <a:pPr marL="285750" indent="-285750">
              <a:buFont typeface="Wingdings" panose="05000000000000000000" pitchFamily="2" charset="2"/>
              <a:buChar char="Ø"/>
            </a:pPr>
            <a:r>
              <a:rPr lang="en-CA" sz="1600" b="1" dirty="0" smtClean="0">
                <a:solidFill>
                  <a:srgbClr val="00B050"/>
                </a:solidFill>
              </a:rPr>
              <a:t>SF-TWR is advantageous for work requiring frequency scans (quantitative dynamic thermography)</a:t>
            </a:r>
          </a:p>
        </p:txBody>
      </p:sp>
      <p:pic>
        <p:nvPicPr>
          <p:cNvPr id="13" name="Picture 2" descr="cadi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218535"/>
            <a:ext cx="906462"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a:grpSpLocks noChangeAspect="1"/>
          </p:cNvGrpSpPr>
          <p:nvPr/>
        </p:nvGrpSpPr>
        <p:grpSpPr>
          <a:xfrm>
            <a:off x="5559235" y="2817911"/>
            <a:ext cx="3223967" cy="1542688"/>
            <a:chOff x="5306464" y="2971800"/>
            <a:chExt cx="3223967" cy="1542688"/>
          </a:xfrm>
        </p:grpSpPr>
        <p:pic>
          <p:nvPicPr>
            <p:cNvPr id="2150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84" t="27993" r="11987" b="33204"/>
            <a:stretch/>
          </p:blipFill>
          <p:spPr bwMode="auto">
            <a:xfrm>
              <a:off x="5306464" y="2971800"/>
              <a:ext cx="3223967" cy="129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486400" y="4263273"/>
              <a:ext cx="29718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96638" y="4206711"/>
              <a:ext cx="1238929" cy="307777"/>
            </a:xfrm>
            <a:prstGeom prst="rect">
              <a:avLst/>
            </a:prstGeom>
            <a:noFill/>
          </p:spPr>
          <p:txBody>
            <a:bodyPr wrap="none" rtlCol="0">
              <a:spAutoFit/>
            </a:bodyPr>
            <a:lstStyle/>
            <a:p>
              <a:r>
                <a:rPr lang="en-CA" sz="1400" dirty="0" smtClean="0"/>
                <a:t>Chirp duration</a:t>
              </a:r>
              <a:endParaRPr lang="en-CA" sz="1400" dirty="0"/>
            </a:p>
          </p:txBody>
        </p:sp>
      </p:grpSp>
      <p:sp>
        <p:nvSpPr>
          <p:cNvPr id="9" name="TextBox 8"/>
          <p:cNvSpPr txBox="1"/>
          <p:nvPr/>
        </p:nvSpPr>
        <p:spPr>
          <a:xfrm>
            <a:off x="4163822" y="3146582"/>
            <a:ext cx="1434239" cy="523220"/>
          </a:xfrm>
          <a:prstGeom prst="rect">
            <a:avLst/>
          </a:prstGeom>
          <a:noFill/>
        </p:spPr>
        <p:txBody>
          <a:bodyPr wrap="none" rtlCol="0">
            <a:spAutoFit/>
          </a:bodyPr>
          <a:lstStyle/>
          <a:p>
            <a:r>
              <a:rPr lang="en-CA" sz="1400" dirty="0" smtClean="0"/>
              <a:t>Single frequency </a:t>
            </a:r>
          </a:p>
          <a:p>
            <a:r>
              <a:rPr lang="en-CA" sz="1400" dirty="0" smtClean="0"/>
              <a:t>TWRI sampling</a:t>
            </a:r>
            <a:endParaRPr lang="en-CA" sz="1400" dirty="0"/>
          </a:p>
        </p:txBody>
      </p:sp>
    </p:spTree>
    <p:extLst>
      <p:ext uri="{BB962C8B-B14F-4D97-AF65-F5344CB8AC3E}">
        <p14:creationId xmlns:p14="http://schemas.microsoft.com/office/powerpoint/2010/main" val="485086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639762"/>
          </a:xfrm>
        </p:spPr>
        <p:txBody>
          <a:bodyPr>
            <a:normAutofit fontScale="90000"/>
          </a:bodyPr>
          <a:lstStyle/>
          <a:p>
            <a:pPr lvl="0">
              <a:spcBef>
                <a:spcPts val="0"/>
              </a:spcBef>
            </a:pPr>
            <a:r>
              <a:rPr lang="en-CA" sz="2200" b="1" dirty="0">
                <a:solidFill>
                  <a:prstClr val="black"/>
                </a:solidFill>
                <a:ea typeface="+mn-ea"/>
                <a:cs typeface="+mn-cs"/>
              </a:rPr>
              <a:t>Comparison: LITI and SF-TWRI at 1 Hz for steel block with blind hole at 0.4 mm depth</a:t>
            </a:r>
            <a:r>
              <a:rPr lang="en-CA" sz="1900" b="1" dirty="0">
                <a:solidFill>
                  <a:prstClr val="black"/>
                </a:solidFill>
                <a:ea typeface="+mn-ea"/>
                <a:cs typeface="+mn-cs"/>
              </a:rPr>
              <a:t/>
            </a:r>
            <a:br>
              <a:rPr lang="en-CA" sz="1900" b="1" dirty="0">
                <a:solidFill>
                  <a:prstClr val="black"/>
                </a:solidFill>
                <a:ea typeface="+mn-ea"/>
                <a:cs typeface="+mn-cs"/>
              </a:rPr>
            </a:b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3174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340995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81200"/>
            <a:ext cx="3448050"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001000" y="3429000"/>
            <a:ext cx="1066800" cy="1077218"/>
          </a:xfrm>
          <a:prstGeom prst="rect">
            <a:avLst/>
          </a:prstGeom>
          <a:noFill/>
        </p:spPr>
        <p:txBody>
          <a:bodyPr wrap="square" rtlCol="0">
            <a:spAutoFit/>
          </a:bodyPr>
          <a:lstStyle/>
          <a:p>
            <a:r>
              <a:rPr lang="en-CA" sz="1600" dirty="0" smtClean="0">
                <a:solidFill>
                  <a:srgbClr val="FF0000"/>
                </a:solidFill>
              </a:rPr>
              <a:t>Note horizontal dotted pixel lines </a:t>
            </a:r>
            <a:endParaRPr lang="en-CA" sz="1600" dirty="0">
              <a:solidFill>
                <a:srgbClr val="FF0000"/>
              </a:solidFill>
            </a:endParaRPr>
          </a:p>
        </p:txBody>
      </p:sp>
    </p:spTree>
    <p:extLst>
      <p:ext uri="{BB962C8B-B14F-4D97-AF65-F5344CB8AC3E}">
        <p14:creationId xmlns:p14="http://schemas.microsoft.com/office/powerpoint/2010/main" val="3496623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CA" sz="2000" b="1" dirty="0">
                <a:solidFill>
                  <a:prstClr val="black"/>
                </a:solidFill>
              </a:rPr>
              <a:t>Comparison: LITI and SF-TWRI at 1 Hz for steel block with blind hole at 0.4 mm </a:t>
            </a:r>
            <a:r>
              <a:rPr lang="en-CA" sz="2000" b="1" dirty="0" smtClean="0">
                <a:solidFill>
                  <a:prstClr val="black"/>
                </a:solidFill>
              </a:rPr>
              <a:t>depth  (Cont’d)</a:t>
            </a:r>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327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5500" y="990600"/>
            <a:ext cx="46482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219200"/>
            <a:ext cx="198120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124200"/>
            <a:ext cx="472440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38800" y="3962400"/>
            <a:ext cx="2209800" cy="2585323"/>
          </a:xfrm>
          <a:prstGeom prst="rect">
            <a:avLst/>
          </a:prstGeom>
          <a:noFill/>
        </p:spPr>
        <p:txBody>
          <a:bodyPr wrap="square" rtlCol="0">
            <a:spAutoFit/>
          </a:bodyPr>
          <a:lstStyle/>
          <a:p>
            <a:r>
              <a:rPr lang="en-CA" dirty="0" smtClean="0">
                <a:solidFill>
                  <a:srgbClr val="FF0000"/>
                </a:solidFill>
              </a:rPr>
              <a:t>Profile comparison between SF-TWRI and LITI amplitude and phase distributions at 16 Hz for the horizontal dotted pixel lines shown in previous slide </a:t>
            </a:r>
            <a:endParaRPr lang="en-CA" dirty="0">
              <a:solidFill>
                <a:srgbClr val="FF0000"/>
              </a:solidFill>
            </a:endParaRPr>
          </a:p>
        </p:txBody>
      </p:sp>
    </p:spTree>
    <p:extLst>
      <p:ext uri="{BB962C8B-B14F-4D97-AF65-F5344CB8AC3E}">
        <p14:creationId xmlns:p14="http://schemas.microsoft.com/office/powerpoint/2010/main" val="76097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929" y="14582"/>
            <a:ext cx="9122071" cy="830997"/>
          </a:xfrm>
          <a:prstGeom prst="rect">
            <a:avLst/>
          </a:prstGeom>
        </p:spPr>
        <p:txBody>
          <a:bodyPr wrap="square">
            <a:spAutoFit/>
          </a:bodyPr>
          <a:lstStyle/>
          <a:p>
            <a:r>
              <a:rPr lang="en-CA" sz="2400" b="1" dirty="0" smtClean="0">
                <a:solidFill>
                  <a:srgbClr val="FF0000"/>
                </a:solidFill>
              </a:rPr>
              <a:t>Case I:</a:t>
            </a:r>
            <a:r>
              <a:rPr lang="en-CA" sz="2400" b="1" dirty="0" smtClean="0"/>
              <a:t> Quantitative </a:t>
            </a:r>
            <a:r>
              <a:rPr lang="en-CA" sz="2400" b="1" dirty="0" smtClean="0"/>
              <a:t>SF-TWRI: Two - layer theoretical model </a:t>
            </a:r>
            <a:r>
              <a:rPr lang="en-CA" sz="2400" b="1" dirty="0"/>
              <a:t>with grouped </a:t>
            </a:r>
            <a:r>
              <a:rPr lang="en-CA" sz="2400" b="1" dirty="0" smtClean="0"/>
              <a:t>parameters for quantitative estimation of layer thickness.</a:t>
            </a:r>
            <a:endParaRPr lang="en-CA" sz="2400" dirty="0"/>
          </a:p>
        </p:txBody>
      </p:sp>
      <mc:AlternateContent xmlns:mc="http://schemas.openxmlformats.org/markup-compatibility/2006" xmlns:a14="http://schemas.microsoft.com/office/drawing/2010/main">
        <mc:Choice Requires="a14">
          <p:sp>
            <p:nvSpPr>
              <p:cNvPr id="14" name="Rectangle 13"/>
              <p:cNvSpPr/>
              <p:nvPr/>
            </p:nvSpPr>
            <p:spPr>
              <a:xfrm>
                <a:off x="690644" y="3223626"/>
                <a:ext cx="5105400" cy="8218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CA" i="1">
                          <a:latin typeface="Cambria Math"/>
                        </a:rPr>
                        <m:t>∆</m:t>
                      </m:r>
                      <m:sSub>
                        <m:sSubPr>
                          <m:ctrlPr>
                            <a:rPr lang="en-CA" i="1">
                              <a:latin typeface="Cambria Math"/>
                            </a:rPr>
                          </m:ctrlPr>
                        </m:sSubPr>
                        <m:e>
                          <m:r>
                            <a:rPr lang="en-CA" i="1">
                              <a:latin typeface="Cambria Math"/>
                            </a:rPr>
                            <m:t>𝑇</m:t>
                          </m:r>
                        </m:e>
                        <m:sub>
                          <m:r>
                            <a:rPr lang="en-CA" i="1">
                              <a:latin typeface="Cambria Math"/>
                            </a:rPr>
                            <m:t>1</m:t>
                          </m:r>
                        </m:sub>
                      </m:sSub>
                      <m:d>
                        <m:dPr>
                          <m:ctrlPr>
                            <a:rPr lang="en-CA" i="1">
                              <a:latin typeface="Cambria Math"/>
                            </a:rPr>
                          </m:ctrlPr>
                        </m:dPr>
                        <m:e>
                          <m:r>
                            <a:rPr lang="en-CA" i="1">
                              <a:latin typeface="Cambria Math"/>
                            </a:rPr>
                            <m:t>0,</m:t>
                          </m:r>
                          <m:r>
                            <a:rPr lang="en-CA" i="1">
                              <a:latin typeface="Cambria Math"/>
                            </a:rPr>
                            <m:t>𝑓</m:t>
                          </m:r>
                        </m:e>
                      </m:d>
                      <m:r>
                        <a:rPr lang="en-CA" i="1">
                          <a:latin typeface="Cambria Math"/>
                        </a:rPr>
                        <m:t>=</m:t>
                      </m:r>
                      <m:f>
                        <m:fPr>
                          <m:ctrlPr>
                            <a:rPr lang="en-CA" i="1">
                              <a:latin typeface="Cambria Math"/>
                            </a:rPr>
                          </m:ctrlPr>
                        </m:fPr>
                        <m:num>
                          <m:sSub>
                            <m:sSubPr>
                              <m:ctrlPr>
                                <a:rPr lang="en-CA" i="1">
                                  <a:latin typeface="Cambria Math"/>
                                </a:rPr>
                              </m:ctrlPr>
                            </m:sSubPr>
                            <m:e>
                              <m:r>
                                <a:rPr lang="en-CA" i="1">
                                  <a:latin typeface="Cambria Math"/>
                                </a:rPr>
                                <m:t>𝑃</m:t>
                              </m:r>
                            </m:e>
                            <m:sub>
                              <m:r>
                                <a:rPr lang="en-CA" i="1">
                                  <a:latin typeface="Cambria Math"/>
                                </a:rPr>
                                <m:t>2</m:t>
                              </m:r>
                            </m:sub>
                          </m:sSub>
                          <m:r>
                            <a:rPr lang="en-CA" i="1">
                              <a:latin typeface="Cambria Math"/>
                            </a:rPr>
                            <m:t>(1−</m:t>
                          </m:r>
                          <m:sSub>
                            <m:sSubPr>
                              <m:ctrlPr>
                                <a:rPr lang="en-CA" i="1">
                                  <a:latin typeface="Cambria Math"/>
                                </a:rPr>
                              </m:ctrlPr>
                            </m:sSubPr>
                            <m:e>
                              <m:r>
                                <a:rPr lang="en-CA" i="1">
                                  <a:latin typeface="Cambria Math"/>
                                </a:rPr>
                                <m:t>𝛾</m:t>
                              </m:r>
                            </m:e>
                            <m:sub>
                              <m:r>
                                <a:rPr lang="en-CA" i="1">
                                  <a:latin typeface="Cambria Math"/>
                                </a:rPr>
                                <m:t>01</m:t>
                              </m:r>
                            </m:sub>
                          </m:sSub>
                          <m:r>
                            <a:rPr lang="en-CA" i="1">
                              <a:latin typeface="Cambria Math"/>
                            </a:rPr>
                            <m:t>)</m:t>
                          </m:r>
                        </m:num>
                        <m:den>
                          <m:sSub>
                            <m:sSubPr>
                              <m:ctrlPr>
                                <a:rPr lang="en-CA" i="1">
                                  <a:latin typeface="Cambria Math"/>
                                </a:rPr>
                              </m:ctrlPr>
                            </m:sSubPr>
                            <m:e>
                              <m:r>
                                <a:rPr lang="en-CA" i="1">
                                  <a:latin typeface="Cambria Math"/>
                                </a:rPr>
                                <m:t>𝑃</m:t>
                              </m:r>
                            </m:e>
                            <m:sub>
                              <m:r>
                                <a:rPr lang="en-CA" i="1">
                                  <a:latin typeface="Cambria Math"/>
                                </a:rPr>
                                <m:t>1</m:t>
                              </m:r>
                            </m:sub>
                          </m:sSub>
                          <m:r>
                            <a:rPr lang="en-CA" i="1">
                              <a:latin typeface="Cambria Math"/>
                            </a:rPr>
                            <m:t>(1−</m:t>
                          </m:r>
                          <m:sSub>
                            <m:sSubPr>
                              <m:ctrlPr>
                                <a:rPr lang="en-CA" i="1">
                                  <a:latin typeface="Cambria Math"/>
                                </a:rPr>
                              </m:ctrlPr>
                            </m:sSubPr>
                            <m:e>
                              <m:r>
                                <a:rPr lang="en-CA" i="1">
                                  <a:latin typeface="Cambria Math"/>
                                </a:rPr>
                                <m:t>𝛾</m:t>
                              </m:r>
                            </m:e>
                            <m:sub>
                              <m:r>
                                <a:rPr lang="en-CA" i="1">
                                  <a:latin typeface="Cambria Math"/>
                                </a:rPr>
                                <m:t>02</m:t>
                              </m:r>
                            </m:sub>
                          </m:sSub>
                          <m:r>
                            <a:rPr lang="en-CA" i="1">
                              <a:latin typeface="Cambria Math"/>
                            </a:rPr>
                            <m:t>)</m:t>
                          </m:r>
                        </m:den>
                      </m:f>
                      <m:f>
                        <m:fPr>
                          <m:ctrlPr>
                            <a:rPr lang="en-CA" i="1">
                              <a:latin typeface="Cambria Math"/>
                            </a:rPr>
                          </m:ctrlPr>
                        </m:fPr>
                        <m:num>
                          <m:r>
                            <a:rPr lang="en-CA" i="1">
                              <a:latin typeface="Cambria Math"/>
                            </a:rPr>
                            <m:t>(1−</m:t>
                          </m:r>
                          <m:sSub>
                            <m:sSubPr>
                              <m:ctrlPr>
                                <a:rPr lang="en-CA" i="1">
                                  <a:latin typeface="Cambria Math"/>
                                </a:rPr>
                              </m:ctrlPr>
                            </m:sSubPr>
                            <m:e>
                              <m:r>
                                <a:rPr lang="en-CA" i="1">
                                  <a:latin typeface="Cambria Math"/>
                                </a:rPr>
                                <m:t>𝛾</m:t>
                              </m:r>
                            </m:e>
                            <m:sub>
                              <m:r>
                                <a:rPr lang="en-CA" i="1">
                                  <a:latin typeface="Cambria Math"/>
                                </a:rPr>
                                <m:t>21</m:t>
                              </m:r>
                            </m:sub>
                          </m:sSub>
                          <m:sSup>
                            <m:sSupPr>
                              <m:ctrlPr>
                                <a:rPr lang="en-CA" i="1">
                                  <a:latin typeface="Cambria Math"/>
                                </a:rPr>
                              </m:ctrlPr>
                            </m:sSupPr>
                            <m:e>
                              <m:r>
                                <a:rPr lang="en-CA" i="1">
                                  <a:latin typeface="Cambria Math"/>
                                </a:rPr>
                                <m:t>𝑒</m:t>
                              </m:r>
                            </m:e>
                            <m:sup>
                              <m:r>
                                <a:rPr lang="en-CA" i="1">
                                  <a:latin typeface="Cambria Math"/>
                                </a:rPr>
                                <m:t>−2(</m:t>
                              </m:r>
                              <m:r>
                                <a:rPr lang="en-CA" i="1">
                                  <a:latin typeface="Cambria Math"/>
                                </a:rPr>
                                <m:t>𝑖</m:t>
                              </m:r>
                              <m:r>
                                <a:rPr lang="en-CA" i="1">
                                  <a:latin typeface="Cambria Math"/>
                                </a:rPr>
                                <m:t>+1)</m:t>
                              </m:r>
                              <m:rad>
                                <m:radPr>
                                  <m:degHide m:val="on"/>
                                  <m:ctrlPr>
                                    <a:rPr lang="en-CA" i="1">
                                      <a:latin typeface="Cambria Math"/>
                                    </a:rPr>
                                  </m:ctrlPr>
                                </m:radPr>
                                <m:deg/>
                                <m:e>
                                  <m:r>
                                    <a:rPr lang="en-CA" i="1">
                                      <a:latin typeface="Cambria Math"/>
                                    </a:rPr>
                                    <m:t>𝜋</m:t>
                                  </m:r>
                                  <m:r>
                                    <a:rPr lang="en-CA" i="1">
                                      <a:latin typeface="Cambria Math"/>
                                    </a:rPr>
                                    <m:t>𝑓</m:t>
                                  </m:r>
                                </m:e>
                              </m:rad>
                              <m:sSub>
                                <m:sSubPr>
                                  <m:ctrlPr>
                                    <a:rPr lang="en-CA" i="1">
                                      <a:latin typeface="Cambria Math"/>
                                    </a:rPr>
                                  </m:ctrlPr>
                                </m:sSubPr>
                                <m:e>
                                  <m:r>
                                    <a:rPr lang="en-CA" i="1">
                                      <a:latin typeface="Cambria Math"/>
                                    </a:rPr>
                                    <m:t>𝑄</m:t>
                                  </m:r>
                                </m:e>
                                <m:sub>
                                  <m:r>
                                    <a:rPr lang="en-CA" i="1">
                                      <a:latin typeface="Cambria Math"/>
                                    </a:rPr>
                                    <m:t>1</m:t>
                                  </m:r>
                                </m:sub>
                              </m:sSub>
                            </m:sup>
                          </m:sSup>
                          <m:r>
                            <a:rPr lang="en-CA" i="1">
                              <a:latin typeface="Cambria Math"/>
                            </a:rPr>
                            <m:t>)</m:t>
                          </m:r>
                        </m:num>
                        <m:den>
                          <m:r>
                            <a:rPr lang="en-CA" i="1">
                              <a:latin typeface="Cambria Math"/>
                            </a:rPr>
                            <m:t>(1+</m:t>
                          </m:r>
                          <m:sSub>
                            <m:sSubPr>
                              <m:ctrlPr>
                                <a:rPr lang="en-CA" i="1">
                                  <a:latin typeface="Cambria Math"/>
                                </a:rPr>
                              </m:ctrlPr>
                            </m:sSubPr>
                            <m:e>
                              <m:r>
                                <a:rPr lang="en-CA" i="1">
                                  <a:latin typeface="Cambria Math"/>
                                </a:rPr>
                                <m:t>𝛾</m:t>
                              </m:r>
                            </m:e>
                            <m:sub>
                              <m:r>
                                <a:rPr lang="en-CA" i="1">
                                  <a:latin typeface="Cambria Math"/>
                                </a:rPr>
                                <m:t>21</m:t>
                              </m:r>
                            </m:sub>
                          </m:sSub>
                          <m:sSup>
                            <m:sSupPr>
                              <m:ctrlPr>
                                <a:rPr lang="en-CA" i="1">
                                  <a:latin typeface="Cambria Math"/>
                                </a:rPr>
                              </m:ctrlPr>
                            </m:sSupPr>
                            <m:e>
                              <m:r>
                                <a:rPr lang="en-CA" i="1">
                                  <a:latin typeface="Cambria Math"/>
                                </a:rPr>
                                <m:t>𝑒</m:t>
                              </m:r>
                            </m:e>
                            <m:sup>
                              <m:r>
                                <a:rPr lang="en-CA" i="1">
                                  <a:latin typeface="Cambria Math"/>
                                </a:rPr>
                                <m:t>−2(</m:t>
                              </m:r>
                              <m:r>
                                <a:rPr lang="en-CA" i="1">
                                  <a:latin typeface="Cambria Math"/>
                                </a:rPr>
                                <m:t>𝑖</m:t>
                              </m:r>
                              <m:r>
                                <a:rPr lang="en-CA" i="1">
                                  <a:latin typeface="Cambria Math"/>
                                </a:rPr>
                                <m:t>+1)</m:t>
                              </m:r>
                              <m:rad>
                                <m:radPr>
                                  <m:degHide m:val="on"/>
                                  <m:ctrlPr>
                                    <a:rPr lang="en-CA" i="1">
                                      <a:latin typeface="Cambria Math"/>
                                    </a:rPr>
                                  </m:ctrlPr>
                                </m:radPr>
                                <m:deg/>
                                <m:e>
                                  <m:r>
                                    <a:rPr lang="en-CA" i="1">
                                      <a:latin typeface="Cambria Math"/>
                                    </a:rPr>
                                    <m:t>𝜋</m:t>
                                  </m:r>
                                  <m:r>
                                    <a:rPr lang="en-CA" i="1">
                                      <a:latin typeface="Cambria Math"/>
                                    </a:rPr>
                                    <m:t>𝑓</m:t>
                                  </m:r>
                                </m:e>
                              </m:rad>
                              <m:sSub>
                                <m:sSubPr>
                                  <m:ctrlPr>
                                    <a:rPr lang="en-CA" i="1">
                                      <a:latin typeface="Cambria Math"/>
                                    </a:rPr>
                                  </m:ctrlPr>
                                </m:sSubPr>
                                <m:e>
                                  <m:r>
                                    <a:rPr lang="en-CA" i="1">
                                      <a:latin typeface="Cambria Math"/>
                                    </a:rPr>
                                    <m:t>𝑄</m:t>
                                  </m:r>
                                </m:e>
                                <m:sub>
                                  <m:r>
                                    <a:rPr lang="en-CA" i="1">
                                      <a:latin typeface="Cambria Math"/>
                                    </a:rPr>
                                    <m:t>1</m:t>
                                  </m:r>
                                </m:sub>
                              </m:sSub>
                            </m:sup>
                          </m:sSup>
                        </m:den>
                      </m:f>
                    </m:oMath>
                  </m:oMathPara>
                </a14:m>
                <a:endParaRPr lang="en-CA" dirty="0"/>
              </a:p>
            </p:txBody>
          </p:sp>
        </mc:Choice>
        <mc:Fallback xmlns="">
          <p:sp>
            <p:nvSpPr>
              <p:cNvPr id="14" name="Rectangle 13"/>
              <p:cNvSpPr>
                <a:spLocks noRot="1" noChangeAspect="1" noMove="1" noResize="1" noEditPoints="1" noAdjustHandles="1" noChangeArrowheads="1" noChangeShapeType="1" noTextEdit="1"/>
              </p:cNvSpPr>
              <p:nvPr/>
            </p:nvSpPr>
            <p:spPr>
              <a:xfrm>
                <a:off x="690644" y="3223626"/>
                <a:ext cx="5105400" cy="821828"/>
              </a:xfrm>
              <a:prstGeom prst="rect">
                <a:avLst/>
              </a:prstGeom>
              <a:blipFill rotWithShape="1">
                <a:blip r:embed="rId2"/>
                <a:stretch>
                  <a:fillRect/>
                </a:stretch>
              </a:blipFill>
            </p:spPr>
            <p:txBody>
              <a:bodyPr/>
              <a:lstStyle/>
              <a:p>
                <a:r>
                  <a:rPr lang="en-CA">
                    <a:noFill/>
                  </a:rPr>
                  <a:t> </a:t>
                </a:r>
              </a:p>
            </p:txBody>
          </p:sp>
        </mc:Fallback>
      </mc:AlternateContent>
      <p:sp>
        <p:nvSpPr>
          <p:cNvPr id="15" name="TextBox 14"/>
          <p:cNvSpPr txBox="1"/>
          <p:nvPr/>
        </p:nvSpPr>
        <p:spPr>
          <a:xfrm>
            <a:off x="5638800" y="2779197"/>
            <a:ext cx="3431004" cy="646331"/>
          </a:xfrm>
          <a:prstGeom prst="rect">
            <a:avLst/>
          </a:prstGeom>
          <a:noFill/>
        </p:spPr>
        <p:txBody>
          <a:bodyPr wrap="none" rtlCol="0">
            <a:spAutoFit/>
          </a:bodyPr>
          <a:lstStyle/>
          <a:p>
            <a:r>
              <a:rPr lang="en-CA" dirty="0" smtClean="0"/>
              <a:t>Normalization by the semi-infinite </a:t>
            </a:r>
          </a:p>
          <a:p>
            <a:r>
              <a:rPr lang="en-CA" dirty="0"/>
              <a:t>s</a:t>
            </a:r>
            <a:r>
              <a:rPr lang="en-CA" dirty="0" smtClean="0"/>
              <a:t>ubstrate signal</a:t>
            </a:r>
            <a:endParaRPr lang="en-CA" dirty="0"/>
          </a:p>
        </p:txBody>
      </p:sp>
      <mc:AlternateContent xmlns:mc="http://schemas.openxmlformats.org/markup-compatibility/2006">
        <mc:Choice xmlns:a14="http://schemas.microsoft.com/office/drawing/2010/main" Requires="a14">
          <p:sp>
            <p:nvSpPr>
              <p:cNvPr id="16" name="Rectangle 15"/>
              <p:cNvSpPr/>
              <p:nvPr/>
            </p:nvSpPr>
            <p:spPr>
              <a:xfrm>
                <a:off x="841124" y="3962400"/>
                <a:ext cx="4572000" cy="2625399"/>
              </a:xfrm>
              <a:prstGeom prst="rect">
                <a:avLst/>
              </a:prstGeom>
            </p:spPr>
            <p:txBody>
              <a:bodyPr>
                <a:spAutoFit/>
              </a:bodyPr>
              <a:lstStyle/>
              <a:p>
                <a:r>
                  <a:rPr lang="en-CA" dirty="0"/>
                  <a:t>Where</a:t>
                </a:r>
              </a:p>
              <a:p>
                <a:r>
                  <a:rPr lang="en-CA" dirty="0" smtClean="0"/>
                  <a:t>  </a:t>
                </a:r>
                <a14:m>
                  <m:oMath xmlns:m="http://schemas.openxmlformats.org/officeDocument/2006/math">
                    <m:sSub>
                      <m:sSubPr>
                        <m:ctrlPr>
                          <a:rPr lang="en-CA" i="1">
                            <a:latin typeface="Cambria Math"/>
                          </a:rPr>
                        </m:ctrlPr>
                      </m:sSubPr>
                      <m:e>
                        <m:r>
                          <a:rPr lang="en-CA" i="1">
                            <a:latin typeface="Cambria Math"/>
                          </a:rPr>
                          <m:t>𝑄</m:t>
                        </m:r>
                      </m:e>
                      <m:sub>
                        <m:r>
                          <a:rPr lang="en-CA" i="1">
                            <a:latin typeface="Cambria Math"/>
                          </a:rPr>
                          <m:t>𝑚</m:t>
                        </m:r>
                      </m:sub>
                    </m:sSub>
                    <m:r>
                      <a:rPr lang="en-CA" i="1">
                        <a:latin typeface="Cambria Math"/>
                      </a:rPr>
                      <m:t>=</m:t>
                    </m:r>
                    <m:f>
                      <m:fPr>
                        <m:ctrlPr>
                          <a:rPr lang="en-CA" i="1" smtClean="0">
                            <a:latin typeface="Cambria Math"/>
                          </a:rPr>
                        </m:ctrlPr>
                      </m:fPr>
                      <m:num>
                        <m:sSub>
                          <m:sSubPr>
                            <m:ctrlPr>
                              <a:rPr lang="en-CA" i="1">
                                <a:latin typeface="Cambria Math"/>
                              </a:rPr>
                            </m:ctrlPr>
                          </m:sSubPr>
                          <m:e>
                            <m:r>
                              <a:rPr lang="en-CA" i="1">
                                <a:latin typeface="Cambria Math"/>
                              </a:rPr>
                              <m:t>𝐿</m:t>
                            </m:r>
                          </m:e>
                          <m:sub>
                            <m:r>
                              <a:rPr lang="en-CA" i="1">
                                <a:latin typeface="Cambria Math"/>
                              </a:rPr>
                              <m:t>𝑚</m:t>
                            </m:r>
                          </m:sub>
                        </m:sSub>
                      </m:num>
                      <m:den>
                        <m:rad>
                          <m:radPr>
                            <m:degHide m:val="on"/>
                            <m:ctrlPr>
                              <a:rPr lang="en-CA" i="1">
                                <a:latin typeface="Cambria Math"/>
                              </a:rPr>
                            </m:ctrlPr>
                          </m:radPr>
                          <m:deg/>
                          <m:e>
                            <m:sSub>
                              <m:sSubPr>
                                <m:ctrlPr>
                                  <a:rPr lang="en-CA" i="1">
                                    <a:latin typeface="Cambria Math"/>
                                  </a:rPr>
                                </m:ctrlPr>
                              </m:sSubPr>
                              <m:e>
                                <m:r>
                                  <a:rPr lang="en-CA" i="1">
                                    <a:latin typeface="Cambria Math"/>
                                  </a:rPr>
                                  <m:t>𝛼</m:t>
                                </m:r>
                              </m:e>
                              <m:sub>
                                <m:r>
                                  <a:rPr lang="en-CA" i="1">
                                    <a:latin typeface="Cambria Math"/>
                                  </a:rPr>
                                  <m:t>𝑚</m:t>
                                </m:r>
                              </m:sub>
                            </m:sSub>
                          </m:e>
                        </m:rad>
                      </m:den>
                    </m:f>
                  </m:oMath>
                </a14:m>
                <a:r>
                  <a:rPr lang="en-CA" dirty="0"/>
                  <a:t>  ,   </a:t>
                </a:r>
                <a14:m>
                  <m:oMath xmlns:m="http://schemas.openxmlformats.org/officeDocument/2006/math">
                    <m:sSub>
                      <m:sSubPr>
                        <m:ctrlPr>
                          <a:rPr lang="en-CA" i="1">
                            <a:latin typeface="Cambria Math"/>
                          </a:rPr>
                        </m:ctrlPr>
                      </m:sSubPr>
                      <m:e>
                        <m:r>
                          <a:rPr lang="en-CA" i="1">
                            <a:latin typeface="Cambria Math"/>
                          </a:rPr>
                          <m:t>𝑃</m:t>
                        </m:r>
                      </m:e>
                      <m:sub>
                        <m:r>
                          <a:rPr lang="en-CA" i="1">
                            <a:latin typeface="Cambria Math"/>
                          </a:rPr>
                          <m:t>𝑚</m:t>
                        </m:r>
                      </m:sub>
                    </m:sSub>
                    <m:r>
                      <a:rPr lang="en-CA" i="1">
                        <a:latin typeface="Cambria Math"/>
                      </a:rPr>
                      <m:t>=</m:t>
                    </m:r>
                    <m:f>
                      <m:fPr>
                        <m:ctrlPr>
                          <a:rPr lang="en-CA" i="1">
                            <a:latin typeface="Cambria Math"/>
                          </a:rPr>
                        </m:ctrlPr>
                      </m:fPr>
                      <m:num>
                        <m:sSub>
                          <m:sSubPr>
                            <m:ctrlPr>
                              <a:rPr lang="en-CA" i="1">
                                <a:latin typeface="Cambria Math"/>
                              </a:rPr>
                            </m:ctrlPr>
                          </m:sSubPr>
                          <m:e>
                            <m:r>
                              <a:rPr lang="en-CA" i="1">
                                <a:latin typeface="Cambria Math"/>
                              </a:rPr>
                              <m:t>𝑘</m:t>
                            </m:r>
                          </m:e>
                          <m:sub>
                            <m:r>
                              <a:rPr lang="en-CA" i="1">
                                <a:latin typeface="Cambria Math"/>
                              </a:rPr>
                              <m:t>𝑚</m:t>
                            </m:r>
                          </m:sub>
                        </m:sSub>
                      </m:num>
                      <m:den>
                        <m:rad>
                          <m:radPr>
                            <m:degHide m:val="on"/>
                            <m:ctrlPr>
                              <a:rPr lang="en-CA" i="1">
                                <a:latin typeface="Cambria Math"/>
                              </a:rPr>
                            </m:ctrlPr>
                          </m:radPr>
                          <m:deg/>
                          <m:e>
                            <m:sSub>
                              <m:sSubPr>
                                <m:ctrlPr>
                                  <a:rPr lang="en-CA" i="1">
                                    <a:latin typeface="Cambria Math"/>
                                  </a:rPr>
                                </m:ctrlPr>
                              </m:sSubPr>
                              <m:e>
                                <m:r>
                                  <a:rPr lang="en-CA" i="1">
                                    <a:latin typeface="Cambria Math"/>
                                  </a:rPr>
                                  <m:t>𝛼</m:t>
                                </m:r>
                              </m:e>
                              <m:sub>
                                <m:r>
                                  <a:rPr lang="en-CA" i="1">
                                    <a:latin typeface="Cambria Math"/>
                                  </a:rPr>
                                  <m:t>𝑚</m:t>
                                </m:r>
                              </m:sub>
                            </m:sSub>
                          </m:e>
                        </m:rad>
                      </m:den>
                    </m:f>
                  </m:oMath>
                </a14:m>
                <a:r>
                  <a:rPr lang="en-CA" dirty="0"/>
                  <a:t>      </a:t>
                </a:r>
                <a14:m>
                  <m:oMath xmlns:m="http://schemas.openxmlformats.org/officeDocument/2006/math">
                    <m:sSub>
                      <m:sSubPr>
                        <m:ctrlPr>
                          <a:rPr lang="en-CA" i="1">
                            <a:latin typeface="Cambria Math"/>
                          </a:rPr>
                        </m:ctrlPr>
                      </m:sSubPr>
                      <m:e>
                        <m:r>
                          <a:rPr lang="en-CA" i="1">
                            <a:latin typeface="Cambria Math"/>
                          </a:rPr>
                          <m:t>𝛾</m:t>
                        </m:r>
                      </m:e>
                      <m:sub>
                        <m:r>
                          <a:rPr lang="en-CA" i="1">
                            <a:latin typeface="Cambria Math"/>
                          </a:rPr>
                          <m:t>𝑚𝑛</m:t>
                        </m:r>
                      </m:sub>
                    </m:sSub>
                    <m:r>
                      <a:rPr lang="en-CA" i="1">
                        <a:latin typeface="Cambria Math"/>
                      </a:rPr>
                      <m:t>=</m:t>
                    </m:r>
                    <m:f>
                      <m:fPr>
                        <m:ctrlPr>
                          <a:rPr lang="en-CA" i="1">
                            <a:latin typeface="Cambria Math"/>
                          </a:rPr>
                        </m:ctrlPr>
                      </m:fPr>
                      <m:num>
                        <m:sSub>
                          <m:sSubPr>
                            <m:ctrlPr>
                              <a:rPr lang="en-CA" i="1">
                                <a:latin typeface="Cambria Math"/>
                              </a:rPr>
                            </m:ctrlPr>
                          </m:sSubPr>
                          <m:e>
                            <m:r>
                              <a:rPr lang="en-CA" i="1">
                                <a:latin typeface="Cambria Math"/>
                              </a:rPr>
                              <m:t>𝑏</m:t>
                            </m:r>
                          </m:e>
                          <m:sub>
                            <m:r>
                              <a:rPr lang="en-CA" i="1">
                                <a:latin typeface="Cambria Math"/>
                              </a:rPr>
                              <m:t>𝑚𝑛</m:t>
                            </m:r>
                          </m:sub>
                        </m:sSub>
                        <m:r>
                          <a:rPr lang="en-CA" i="1">
                            <a:latin typeface="Cambria Math"/>
                          </a:rPr>
                          <m:t>−1</m:t>
                        </m:r>
                      </m:num>
                      <m:den>
                        <m:sSub>
                          <m:sSubPr>
                            <m:ctrlPr>
                              <a:rPr lang="en-CA" i="1">
                                <a:latin typeface="Cambria Math"/>
                              </a:rPr>
                            </m:ctrlPr>
                          </m:sSubPr>
                          <m:e>
                            <m:r>
                              <a:rPr lang="en-CA" i="1">
                                <a:latin typeface="Cambria Math"/>
                              </a:rPr>
                              <m:t>𝑏</m:t>
                            </m:r>
                          </m:e>
                          <m:sub>
                            <m:r>
                              <a:rPr lang="en-CA" i="1">
                                <a:latin typeface="Cambria Math"/>
                              </a:rPr>
                              <m:t>𝑚𝑛</m:t>
                            </m:r>
                          </m:sub>
                        </m:sSub>
                        <m:r>
                          <a:rPr lang="en-CA" i="1">
                            <a:latin typeface="Cambria Math"/>
                          </a:rPr>
                          <m:t>+1</m:t>
                        </m:r>
                      </m:den>
                    </m:f>
                  </m:oMath>
                </a14:m>
                <a:r>
                  <a:rPr lang="en-CA" dirty="0"/>
                  <a:t>,      </a:t>
                </a:r>
                <a14:m>
                  <m:oMath xmlns:m="http://schemas.openxmlformats.org/officeDocument/2006/math">
                    <m:sSub>
                      <m:sSubPr>
                        <m:ctrlPr>
                          <a:rPr lang="en-CA" i="1">
                            <a:latin typeface="Cambria Math"/>
                          </a:rPr>
                        </m:ctrlPr>
                      </m:sSubPr>
                      <m:e>
                        <m:r>
                          <a:rPr lang="en-CA" i="1">
                            <a:latin typeface="Cambria Math"/>
                          </a:rPr>
                          <m:t>𝑏</m:t>
                        </m:r>
                      </m:e>
                      <m:sub>
                        <m:r>
                          <a:rPr lang="en-CA" i="1">
                            <a:latin typeface="Cambria Math"/>
                          </a:rPr>
                          <m:t>𝑚𝑛</m:t>
                        </m:r>
                      </m:sub>
                    </m:sSub>
                    <m:r>
                      <a:rPr lang="en-CA" i="1">
                        <a:latin typeface="Cambria Math"/>
                      </a:rPr>
                      <m:t>=</m:t>
                    </m:r>
                    <m:f>
                      <m:fPr>
                        <m:ctrlPr>
                          <a:rPr lang="en-CA" i="1">
                            <a:latin typeface="Cambria Math"/>
                          </a:rPr>
                        </m:ctrlPr>
                      </m:fPr>
                      <m:num>
                        <m:sSub>
                          <m:sSubPr>
                            <m:ctrlPr>
                              <a:rPr lang="en-CA" i="1">
                                <a:latin typeface="Cambria Math"/>
                              </a:rPr>
                            </m:ctrlPr>
                          </m:sSubPr>
                          <m:e>
                            <m:r>
                              <a:rPr lang="en-CA" i="1">
                                <a:latin typeface="Cambria Math"/>
                              </a:rPr>
                              <m:t>𝑃</m:t>
                            </m:r>
                          </m:e>
                          <m:sub>
                            <m:r>
                              <a:rPr lang="en-CA" i="1">
                                <a:latin typeface="Cambria Math"/>
                              </a:rPr>
                              <m:t>𝑚</m:t>
                            </m:r>
                          </m:sub>
                        </m:sSub>
                      </m:num>
                      <m:den>
                        <m:sSub>
                          <m:sSubPr>
                            <m:ctrlPr>
                              <a:rPr lang="en-CA" i="1">
                                <a:latin typeface="Cambria Math"/>
                              </a:rPr>
                            </m:ctrlPr>
                          </m:sSubPr>
                          <m:e>
                            <m:r>
                              <a:rPr lang="en-CA" i="1">
                                <a:latin typeface="Cambria Math"/>
                              </a:rPr>
                              <m:t>𝑃</m:t>
                            </m:r>
                          </m:e>
                          <m:sub>
                            <m:r>
                              <a:rPr lang="en-CA" i="1">
                                <a:latin typeface="Cambria Math"/>
                              </a:rPr>
                              <m:t>𝑛</m:t>
                            </m:r>
                          </m:sub>
                        </m:sSub>
                      </m:den>
                    </m:f>
                  </m:oMath>
                </a14:m>
                <a:r>
                  <a:rPr lang="en-CA" dirty="0"/>
                  <a:t>,   </a:t>
                </a:r>
              </a:p>
              <a:p>
                <a:endParaRPr lang="en-CA" i="1" dirty="0" smtClean="0"/>
              </a:p>
              <a:p>
                <a:r>
                  <a:rPr lang="en-CA" i="1" dirty="0" smtClean="0"/>
                  <a:t>k</a:t>
                </a:r>
                <a:r>
                  <a:rPr lang="en-CA" i="1" baseline="-25000" dirty="0" smtClean="0"/>
                  <a:t>0</a:t>
                </a:r>
                <a:r>
                  <a:rPr lang="en-CA" dirty="0" smtClean="0"/>
                  <a:t> </a:t>
                </a:r>
                <a:r>
                  <a:rPr lang="en-CA" dirty="0"/>
                  <a:t>= 0.026 </a:t>
                </a:r>
                <a:r>
                  <a:rPr lang="en-CA" dirty="0" smtClean="0"/>
                  <a:t>Wm</a:t>
                </a:r>
                <a:r>
                  <a:rPr lang="en-CA" baseline="30000" dirty="0" smtClean="0"/>
                  <a:t>-1</a:t>
                </a:r>
                <a:r>
                  <a:rPr lang="en-CA" dirty="0" smtClean="0"/>
                  <a:t>k</a:t>
                </a:r>
                <a:r>
                  <a:rPr lang="en-CA" baseline="30000" dirty="0" smtClean="0"/>
                  <a:t>-1</a:t>
                </a:r>
                <a:r>
                  <a:rPr lang="en-CA" dirty="0" smtClean="0"/>
                  <a:t> </a:t>
                </a:r>
                <a:endParaRPr lang="en-CA" dirty="0"/>
              </a:p>
              <a:p>
                <a:r>
                  <a:rPr lang="en-CA" i="1" dirty="0">
                    <a:latin typeface="Symbol" panose="05050102010706020507" pitchFamily="18" charset="2"/>
                  </a:rPr>
                  <a:t>a</a:t>
                </a:r>
                <a:r>
                  <a:rPr lang="en-CA" i="1" baseline="-25000" dirty="0" smtClean="0"/>
                  <a:t>0</a:t>
                </a:r>
                <a:r>
                  <a:rPr lang="en-CA" dirty="0" smtClean="0"/>
                  <a:t> </a:t>
                </a:r>
                <a:r>
                  <a:rPr lang="en-CA" dirty="0"/>
                  <a:t>= </a:t>
                </a:r>
                <a:r>
                  <a:rPr lang="en-CA" dirty="0" smtClean="0"/>
                  <a:t>22.26 x 10</a:t>
                </a:r>
                <a:r>
                  <a:rPr lang="en-CA" baseline="30000" dirty="0" smtClean="0"/>
                  <a:t>-6 </a:t>
                </a:r>
                <a:r>
                  <a:rPr lang="en-CA" dirty="0" smtClean="0"/>
                  <a:t> </a:t>
                </a:r>
                <a:r>
                  <a:rPr lang="en-CA" dirty="0" smtClean="0"/>
                  <a:t>m</a:t>
                </a:r>
                <a:r>
                  <a:rPr lang="en-CA" baseline="30000" dirty="0" smtClean="0"/>
                  <a:t>2</a:t>
                </a:r>
                <a:r>
                  <a:rPr lang="en-CA" dirty="0" smtClean="0"/>
                  <a:t>/s</a:t>
                </a:r>
              </a:p>
              <a:p>
                <a:endParaRPr lang="en-CA" dirty="0" smtClean="0"/>
              </a:p>
              <a:p>
                <a:r>
                  <a:rPr lang="en-CA" dirty="0" smtClean="0"/>
                  <a:t>Parameters</a:t>
                </a:r>
                <a:r>
                  <a:rPr lang="en-CA" dirty="0"/>
                  <a:t>: </a:t>
                </a:r>
                <a:r>
                  <a:rPr lang="en-CA" i="1" dirty="0"/>
                  <a:t>Q</a:t>
                </a:r>
                <a:r>
                  <a:rPr lang="en-CA" i="1" baseline="-25000" dirty="0"/>
                  <a:t>1</a:t>
                </a:r>
                <a:r>
                  <a:rPr lang="en-CA" i="1" dirty="0"/>
                  <a:t>, P</a:t>
                </a:r>
                <a:r>
                  <a:rPr lang="en-CA" i="1" baseline="-25000" dirty="0"/>
                  <a:t>1</a:t>
                </a:r>
                <a:r>
                  <a:rPr lang="en-CA" i="1" dirty="0"/>
                  <a:t>, </a:t>
                </a:r>
                <a:r>
                  <a:rPr lang="en-CA" i="1" dirty="0" smtClean="0"/>
                  <a:t>P</a:t>
                </a:r>
                <a:r>
                  <a:rPr lang="en-CA" i="1" baseline="-25000" dirty="0" smtClean="0"/>
                  <a:t>2</a:t>
                </a:r>
              </a:p>
            </p:txBody>
          </p:sp>
        </mc:Choice>
        <mc:Fallback>
          <p:sp>
            <p:nvSpPr>
              <p:cNvPr id="16" name="Rectangle 15"/>
              <p:cNvSpPr>
                <a:spLocks noRot="1" noChangeAspect="1" noMove="1" noResize="1" noEditPoints="1" noAdjustHandles="1" noChangeArrowheads="1" noChangeShapeType="1" noTextEdit="1"/>
              </p:cNvSpPr>
              <p:nvPr/>
            </p:nvSpPr>
            <p:spPr>
              <a:xfrm>
                <a:off x="841124" y="3962400"/>
                <a:ext cx="4572000" cy="2625399"/>
              </a:xfrm>
              <a:prstGeom prst="rect">
                <a:avLst/>
              </a:prstGeom>
              <a:blipFill rotWithShape="1">
                <a:blip r:embed="rId3"/>
                <a:stretch>
                  <a:fillRect l="-1200" t="-1160" b="-2784"/>
                </a:stretch>
              </a:blipFill>
            </p:spPr>
            <p:txBody>
              <a:bodyPr/>
              <a:lstStyle/>
              <a:p>
                <a:r>
                  <a:rPr lang="en-CA">
                    <a:noFill/>
                  </a:rPr>
                  <a:t> </a:t>
                </a:r>
              </a:p>
            </p:txBody>
          </p:sp>
        </mc:Fallback>
      </mc:AlternateContent>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dirty="0"/>
          </a:p>
        </p:txBody>
      </p:sp>
      <p:grpSp>
        <p:nvGrpSpPr>
          <p:cNvPr id="17" name="Group 16"/>
          <p:cNvGrpSpPr/>
          <p:nvPr/>
        </p:nvGrpSpPr>
        <p:grpSpPr>
          <a:xfrm>
            <a:off x="527538" y="853212"/>
            <a:ext cx="3899828" cy="2260739"/>
            <a:chOff x="527538" y="502318"/>
            <a:chExt cx="3899828" cy="2260739"/>
          </a:xfrm>
        </p:grpSpPr>
        <p:grpSp>
          <p:nvGrpSpPr>
            <p:cNvPr id="5" name="Group 4"/>
            <p:cNvGrpSpPr/>
            <p:nvPr/>
          </p:nvGrpSpPr>
          <p:grpSpPr>
            <a:xfrm>
              <a:off x="539261" y="638054"/>
              <a:ext cx="3888105" cy="2022755"/>
              <a:chOff x="0" y="0"/>
              <a:chExt cx="3888432" cy="2022755"/>
            </a:xfrm>
          </p:grpSpPr>
          <p:cxnSp>
            <p:nvCxnSpPr>
              <p:cNvPr id="6" name="Straight Connector 5"/>
              <p:cNvCxnSpPr/>
              <p:nvPr/>
            </p:nvCxnSpPr>
            <p:spPr>
              <a:xfrm>
                <a:off x="0" y="1224136"/>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TextBox 7"/>
              <p:cNvSpPr txBox="1"/>
              <p:nvPr/>
            </p:nvSpPr>
            <p:spPr>
              <a:xfrm>
                <a:off x="216006" y="716190"/>
                <a:ext cx="1629109" cy="369332"/>
              </a:xfrm>
              <a:prstGeom prst="rect">
                <a:avLst/>
              </a:prstGeom>
              <a:noFill/>
            </p:spPr>
            <p:txBody>
              <a:bodyPr wrap="none" rtlCol="0">
                <a:spAutoFit/>
              </a:bodyPr>
              <a:lstStyle/>
              <a:p>
                <a:pPr>
                  <a:spcAft>
                    <a:spcPts val="0"/>
                  </a:spcAft>
                </a:pPr>
                <a:r>
                  <a:rPr lang="en-CA" dirty="0">
                    <a:solidFill>
                      <a:srgbClr val="000000"/>
                    </a:solidFill>
                    <a:latin typeface="Calibri"/>
                    <a:ea typeface="Times New Roman"/>
                    <a:cs typeface="Times New Roman"/>
                  </a:rPr>
                  <a:t>d</a:t>
                </a:r>
                <a:r>
                  <a:rPr lang="en-CA" dirty="0" smtClean="0">
                    <a:solidFill>
                      <a:srgbClr val="000000"/>
                    </a:solidFill>
                    <a:latin typeface="Calibri"/>
                    <a:ea typeface="Times New Roman"/>
                    <a:cs typeface="Times New Roman"/>
                  </a:rPr>
                  <a:t>eposited</a:t>
                </a:r>
                <a:r>
                  <a:rPr lang="en-CA" sz="1800" kern="1200" dirty="0" smtClean="0">
                    <a:solidFill>
                      <a:srgbClr val="000000"/>
                    </a:solidFill>
                    <a:effectLst/>
                    <a:latin typeface="Calibri"/>
                    <a:ea typeface="Times New Roman"/>
                    <a:cs typeface="Times New Roman"/>
                  </a:rPr>
                  <a:t> </a:t>
                </a:r>
                <a:r>
                  <a:rPr lang="en-CA" sz="1800" kern="1200" dirty="0">
                    <a:solidFill>
                      <a:srgbClr val="000000"/>
                    </a:solidFill>
                    <a:effectLst/>
                    <a:latin typeface="Calibri"/>
                    <a:ea typeface="Times New Roman"/>
                    <a:cs typeface="Times New Roman"/>
                  </a:rPr>
                  <a:t>layer</a:t>
                </a:r>
                <a:endParaRPr lang="en-CA" sz="1200" dirty="0">
                  <a:effectLst/>
                  <a:latin typeface="Times New Roman"/>
                  <a:ea typeface="Times New Roman"/>
                </a:endParaRPr>
              </a:p>
            </p:txBody>
          </p:sp>
          <p:sp>
            <p:nvSpPr>
              <p:cNvPr id="8" name="TextBox 8"/>
              <p:cNvSpPr txBox="1"/>
              <p:nvPr/>
            </p:nvSpPr>
            <p:spPr>
              <a:xfrm>
                <a:off x="212014" y="0"/>
                <a:ext cx="428322" cy="369332"/>
              </a:xfrm>
              <a:prstGeom prst="rect">
                <a:avLst/>
              </a:prstGeom>
              <a:noFill/>
            </p:spPr>
            <p:txBody>
              <a:bodyPr wrap="none" rtlCol="0">
                <a:spAutoFit/>
              </a:bodyPr>
              <a:lstStyle/>
              <a:p>
                <a:pPr>
                  <a:spcAft>
                    <a:spcPts val="0"/>
                  </a:spcAft>
                </a:pPr>
                <a:r>
                  <a:rPr lang="en-CA" sz="1800" kern="1200">
                    <a:solidFill>
                      <a:srgbClr val="000000"/>
                    </a:solidFill>
                    <a:effectLst/>
                    <a:latin typeface="Calibri"/>
                    <a:ea typeface="Times New Roman"/>
                    <a:cs typeface="Times New Roman"/>
                  </a:rPr>
                  <a:t>air</a:t>
                </a:r>
                <a:endParaRPr lang="en-CA" sz="1200">
                  <a:effectLst/>
                  <a:latin typeface="Times New Roman"/>
                  <a:ea typeface="Times New Roman"/>
                </a:endParaRPr>
              </a:p>
            </p:txBody>
          </p:sp>
          <p:sp>
            <p:nvSpPr>
              <p:cNvPr id="9" name="TextBox 9"/>
              <p:cNvSpPr txBox="1"/>
              <p:nvPr/>
            </p:nvSpPr>
            <p:spPr>
              <a:xfrm>
                <a:off x="216006" y="1595361"/>
                <a:ext cx="1045210" cy="370205"/>
              </a:xfrm>
              <a:prstGeom prst="rect">
                <a:avLst/>
              </a:prstGeom>
              <a:noFill/>
            </p:spPr>
            <p:txBody>
              <a:bodyPr wrap="none" rtlCol="0">
                <a:spAutoFit/>
              </a:bodyPr>
              <a:lstStyle/>
              <a:p>
                <a:pPr>
                  <a:spcAft>
                    <a:spcPts val="0"/>
                  </a:spcAft>
                </a:pPr>
                <a:r>
                  <a:rPr lang="en-CA" sz="1800" kern="1200" dirty="0">
                    <a:solidFill>
                      <a:srgbClr val="000000"/>
                    </a:solidFill>
                    <a:effectLst/>
                    <a:latin typeface="Calibri"/>
                    <a:ea typeface="Times New Roman"/>
                    <a:cs typeface="Times New Roman"/>
                  </a:rPr>
                  <a:t>substrate</a:t>
                </a:r>
                <a:endParaRPr lang="en-CA" sz="1200" dirty="0">
                  <a:effectLst/>
                  <a:latin typeface="Times New Roman"/>
                  <a:ea typeface="Times New Roman"/>
                </a:endParaRPr>
              </a:p>
            </p:txBody>
          </p:sp>
          <p:sp>
            <p:nvSpPr>
              <p:cNvPr id="10" name="TextBox 10"/>
              <p:cNvSpPr txBox="1"/>
              <p:nvPr/>
            </p:nvSpPr>
            <p:spPr>
              <a:xfrm>
                <a:off x="2664072" y="184640"/>
                <a:ext cx="664210" cy="427355"/>
              </a:xfrm>
              <a:prstGeom prst="rect">
                <a:avLst/>
              </a:prstGeom>
              <a:noFill/>
            </p:spPr>
            <p:txBody>
              <a:bodyPr wrap="none" rtlCol="0">
                <a:spAutoFit/>
              </a:bodyPr>
              <a:lstStyle/>
              <a:p>
                <a:pPr>
                  <a:spcAft>
                    <a:spcPts val="0"/>
                  </a:spcAft>
                </a:pPr>
                <a:r>
                  <a:rPr lang="en-CA" sz="1800" i="1" kern="1200">
                    <a:solidFill>
                      <a:srgbClr val="000000"/>
                    </a:solidFill>
                    <a:effectLst/>
                    <a:latin typeface="Calibri"/>
                    <a:ea typeface="Times New Roman"/>
                    <a:cs typeface="Times New Roman"/>
                  </a:rPr>
                  <a:t>ɑ</a:t>
                </a:r>
                <a:r>
                  <a:rPr lang="en-CA" sz="1800" i="1" kern="1200" baseline="-25000">
                    <a:solidFill>
                      <a:srgbClr val="000000"/>
                    </a:solidFill>
                    <a:effectLst/>
                    <a:latin typeface="Calibri"/>
                    <a:ea typeface="Times New Roman"/>
                    <a:cs typeface="Times New Roman"/>
                  </a:rPr>
                  <a:t>0</a:t>
                </a:r>
                <a:r>
                  <a:rPr lang="en-CA" sz="1800" i="1" kern="1200">
                    <a:solidFill>
                      <a:srgbClr val="000000"/>
                    </a:solidFill>
                    <a:effectLst/>
                    <a:latin typeface="Calibri"/>
                    <a:ea typeface="Times New Roman"/>
                    <a:cs typeface="Times New Roman"/>
                  </a:rPr>
                  <a:t>, k</a:t>
                </a:r>
                <a:r>
                  <a:rPr lang="en-CA" sz="1800" i="1" kern="1200" baseline="-25000">
                    <a:solidFill>
                      <a:srgbClr val="000000"/>
                    </a:solidFill>
                    <a:effectLst/>
                    <a:latin typeface="Calibri"/>
                    <a:ea typeface="Times New Roman"/>
                    <a:cs typeface="Times New Roman"/>
                  </a:rPr>
                  <a:t>0</a:t>
                </a:r>
                <a:endParaRPr lang="en-CA" sz="1200">
                  <a:effectLst/>
                  <a:latin typeface="Times New Roman"/>
                  <a:ea typeface="Times New Roman"/>
                </a:endParaRPr>
              </a:p>
            </p:txBody>
          </p:sp>
          <p:sp>
            <p:nvSpPr>
              <p:cNvPr id="11" name="Rectangle 10"/>
              <p:cNvSpPr/>
              <p:nvPr/>
            </p:nvSpPr>
            <p:spPr>
              <a:xfrm>
                <a:off x="2664072" y="700421"/>
                <a:ext cx="942975" cy="427355"/>
              </a:xfrm>
              <a:prstGeom prst="rect">
                <a:avLst/>
              </a:prstGeom>
            </p:spPr>
            <p:txBody>
              <a:bodyPr wrap="none">
                <a:spAutoFit/>
              </a:bodyPr>
              <a:lstStyle/>
              <a:p>
                <a:pPr>
                  <a:spcAft>
                    <a:spcPts val="0"/>
                  </a:spcAft>
                </a:pPr>
                <a:r>
                  <a:rPr lang="en-CA" sz="1800" i="1" kern="1200">
                    <a:solidFill>
                      <a:srgbClr val="000000"/>
                    </a:solidFill>
                    <a:effectLst/>
                    <a:latin typeface="Calibri"/>
                    <a:ea typeface="Times New Roman"/>
                    <a:cs typeface="Times New Roman"/>
                  </a:rPr>
                  <a:t>ɑ</a:t>
                </a:r>
                <a:r>
                  <a:rPr lang="en-CA" sz="1800" i="1" kern="1200" baseline="-25000">
                    <a:solidFill>
                      <a:srgbClr val="000000"/>
                    </a:solidFill>
                    <a:effectLst/>
                    <a:latin typeface="Calibri"/>
                    <a:ea typeface="Times New Roman"/>
                    <a:cs typeface="Times New Roman"/>
                  </a:rPr>
                  <a:t>1</a:t>
                </a:r>
                <a:r>
                  <a:rPr lang="en-CA" sz="1800" i="1" kern="1200">
                    <a:solidFill>
                      <a:srgbClr val="000000"/>
                    </a:solidFill>
                    <a:effectLst/>
                    <a:latin typeface="Calibri"/>
                    <a:ea typeface="Times New Roman"/>
                    <a:cs typeface="Times New Roman"/>
                  </a:rPr>
                  <a:t>, k</a:t>
                </a:r>
                <a:r>
                  <a:rPr lang="en-CA" sz="1800" i="1" kern="1200" baseline="-25000">
                    <a:solidFill>
                      <a:srgbClr val="000000"/>
                    </a:solidFill>
                    <a:effectLst/>
                    <a:latin typeface="Calibri"/>
                    <a:ea typeface="Times New Roman"/>
                    <a:cs typeface="Times New Roman"/>
                  </a:rPr>
                  <a:t>1</a:t>
                </a:r>
                <a:r>
                  <a:rPr lang="en-CA" sz="1800" i="1" kern="1200">
                    <a:solidFill>
                      <a:srgbClr val="000000"/>
                    </a:solidFill>
                    <a:effectLst/>
                    <a:latin typeface="Calibri"/>
                    <a:ea typeface="Times New Roman"/>
                    <a:cs typeface="Times New Roman"/>
                  </a:rPr>
                  <a:t>, L</a:t>
                </a:r>
                <a:r>
                  <a:rPr lang="en-CA" sz="1800" i="1" kern="1200" baseline="-25000">
                    <a:solidFill>
                      <a:srgbClr val="000000"/>
                    </a:solidFill>
                    <a:effectLst/>
                    <a:latin typeface="Calibri"/>
                    <a:ea typeface="Times New Roman"/>
                    <a:cs typeface="Times New Roman"/>
                  </a:rPr>
                  <a:t>1</a:t>
                </a:r>
                <a:endParaRPr lang="en-CA" sz="1200">
                  <a:effectLst/>
                  <a:latin typeface="Times New Roman"/>
                  <a:ea typeface="Times New Roman"/>
                </a:endParaRPr>
              </a:p>
            </p:txBody>
          </p:sp>
          <p:sp>
            <p:nvSpPr>
              <p:cNvPr id="12" name="Rectangle 11"/>
              <p:cNvSpPr/>
              <p:nvPr/>
            </p:nvSpPr>
            <p:spPr>
              <a:xfrm>
                <a:off x="2660733" y="1595400"/>
                <a:ext cx="664210" cy="427355"/>
              </a:xfrm>
              <a:prstGeom prst="rect">
                <a:avLst/>
              </a:prstGeom>
            </p:spPr>
            <p:txBody>
              <a:bodyPr wrap="none">
                <a:spAutoFit/>
              </a:bodyPr>
              <a:lstStyle/>
              <a:p>
                <a:pPr>
                  <a:spcAft>
                    <a:spcPts val="0"/>
                  </a:spcAft>
                </a:pPr>
                <a:r>
                  <a:rPr lang="en-CA" sz="1800" i="1" kern="1200">
                    <a:solidFill>
                      <a:srgbClr val="000000"/>
                    </a:solidFill>
                    <a:effectLst/>
                    <a:latin typeface="Calibri"/>
                    <a:ea typeface="Times New Roman"/>
                    <a:cs typeface="Times New Roman"/>
                  </a:rPr>
                  <a:t>ɑ</a:t>
                </a:r>
                <a:r>
                  <a:rPr lang="en-CA" sz="1800" i="1" kern="1200" baseline="-25000">
                    <a:solidFill>
                      <a:srgbClr val="000000"/>
                    </a:solidFill>
                    <a:effectLst/>
                    <a:latin typeface="Calibri"/>
                    <a:ea typeface="Times New Roman"/>
                    <a:cs typeface="Times New Roman"/>
                  </a:rPr>
                  <a:t>2</a:t>
                </a:r>
                <a:r>
                  <a:rPr lang="en-CA" sz="1800" i="1" kern="1200">
                    <a:solidFill>
                      <a:srgbClr val="000000"/>
                    </a:solidFill>
                    <a:effectLst/>
                    <a:latin typeface="Calibri"/>
                    <a:ea typeface="Times New Roman"/>
                    <a:cs typeface="Times New Roman"/>
                  </a:rPr>
                  <a:t>, k</a:t>
                </a:r>
                <a:r>
                  <a:rPr lang="en-CA" sz="1800" i="1" kern="1200" baseline="-25000">
                    <a:solidFill>
                      <a:srgbClr val="000000"/>
                    </a:solidFill>
                    <a:effectLst/>
                    <a:latin typeface="Calibri"/>
                    <a:ea typeface="Times New Roman"/>
                    <a:cs typeface="Times New Roman"/>
                  </a:rPr>
                  <a:t>2</a:t>
                </a:r>
                <a:endParaRPr lang="en-CA" sz="1200">
                  <a:effectLst/>
                  <a:latin typeface="Times New Roman"/>
                  <a:ea typeface="Times New Roman"/>
                </a:endParaRPr>
              </a:p>
            </p:txBody>
          </p:sp>
          <p:cxnSp>
            <p:nvCxnSpPr>
              <p:cNvPr id="13" name="Straight Connector 12"/>
              <p:cNvCxnSpPr/>
              <p:nvPr/>
            </p:nvCxnSpPr>
            <p:spPr>
              <a:xfrm>
                <a:off x="0" y="657764"/>
                <a:ext cx="3888432" cy="0"/>
              </a:xfrm>
              <a:prstGeom prst="line">
                <a:avLst/>
              </a:prstGeom>
              <a:ln w="25400"/>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900795" y="502318"/>
              <a:ext cx="2237709" cy="641866"/>
              <a:chOff x="900795" y="502318"/>
              <a:chExt cx="2237709" cy="641866"/>
            </a:xfrm>
          </p:grpSpPr>
          <p:sp>
            <p:nvSpPr>
              <p:cNvPr id="20" name="Down Arrow 19"/>
              <p:cNvSpPr/>
              <p:nvPr/>
            </p:nvSpPr>
            <p:spPr>
              <a:xfrm>
                <a:off x="900795" y="871650"/>
                <a:ext cx="2237709" cy="272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1387905" y="502318"/>
                <a:ext cx="1263487" cy="369332"/>
              </a:xfrm>
              <a:prstGeom prst="rect">
                <a:avLst/>
              </a:prstGeom>
              <a:noFill/>
            </p:spPr>
            <p:txBody>
              <a:bodyPr wrap="none" rtlCol="0">
                <a:spAutoFit/>
              </a:bodyPr>
              <a:lstStyle/>
              <a:p>
                <a:r>
                  <a:rPr lang="en-CA" dirty="0" smtClean="0"/>
                  <a:t>Laser beam</a:t>
                </a:r>
                <a:endParaRPr lang="en-CA" dirty="0"/>
              </a:p>
            </p:txBody>
          </p:sp>
        </p:grpSp>
        <p:sp>
          <p:nvSpPr>
            <p:cNvPr id="23" name="Freeform 22"/>
            <p:cNvSpPr/>
            <p:nvPr/>
          </p:nvSpPr>
          <p:spPr>
            <a:xfrm>
              <a:off x="527538" y="2558562"/>
              <a:ext cx="3807070" cy="204495"/>
            </a:xfrm>
            <a:custGeom>
              <a:avLst/>
              <a:gdLst>
                <a:gd name="connsiteX0" fmla="*/ 0 w 3807070"/>
                <a:gd name="connsiteY0" fmla="*/ 0 h 204495"/>
                <a:gd name="connsiteX1" fmla="*/ 694593 w 3807070"/>
                <a:gd name="connsiteY1" fmla="*/ 202223 h 204495"/>
                <a:gd name="connsiteX2" fmla="*/ 1767254 w 3807070"/>
                <a:gd name="connsiteY2" fmla="*/ 114300 h 204495"/>
                <a:gd name="connsiteX3" fmla="*/ 2584939 w 3807070"/>
                <a:gd name="connsiteY3" fmla="*/ 52753 h 204495"/>
                <a:gd name="connsiteX4" fmla="*/ 3807070 w 3807070"/>
                <a:gd name="connsiteY4" fmla="*/ 167053 h 204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070" h="204495">
                  <a:moveTo>
                    <a:pt x="0" y="0"/>
                  </a:moveTo>
                  <a:cubicBezTo>
                    <a:pt x="200025" y="91586"/>
                    <a:pt x="400051" y="183173"/>
                    <a:pt x="694593" y="202223"/>
                  </a:cubicBezTo>
                  <a:cubicBezTo>
                    <a:pt x="989135" y="221273"/>
                    <a:pt x="1767254" y="114300"/>
                    <a:pt x="1767254" y="114300"/>
                  </a:cubicBezTo>
                  <a:cubicBezTo>
                    <a:pt x="2082312" y="89388"/>
                    <a:pt x="2244970" y="43961"/>
                    <a:pt x="2584939" y="52753"/>
                  </a:cubicBezTo>
                  <a:cubicBezTo>
                    <a:pt x="2924908" y="61545"/>
                    <a:pt x="3365989" y="114299"/>
                    <a:pt x="3807070" y="1670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 name="TextBox 2"/>
          <p:cNvSpPr txBox="1"/>
          <p:nvPr/>
        </p:nvSpPr>
        <p:spPr>
          <a:xfrm>
            <a:off x="5867400" y="4495800"/>
            <a:ext cx="2590800" cy="1754326"/>
          </a:xfrm>
          <a:prstGeom prst="rect">
            <a:avLst/>
          </a:prstGeom>
          <a:noFill/>
        </p:spPr>
        <p:txBody>
          <a:bodyPr wrap="square" rtlCol="0">
            <a:spAutoFit/>
          </a:bodyPr>
          <a:lstStyle/>
          <a:p>
            <a:r>
              <a:rPr lang="en-CA" dirty="0" smtClean="0"/>
              <a:t>The Q parameter </a:t>
            </a:r>
            <a:r>
              <a:rPr lang="en-CA" dirty="0" smtClean="0">
                <a:solidFill>
                  <a:srgbClr val="FF0000"/>
                </a:solidFill>
              </a:rPr>
              <a:t>is the most sensitive parameter to layer thickness </a:t>
            </a:r>
            <a:r>
              <a:rPr lang="en-CA" dirty="0" smtClean="0"/>
              <a:t>and is most reliably measured through frequency-response best-fitting.</a:t>
            </a:r>
            <a:endParaRPr lang="en-CA" dirty="0"/>
          </a:p>
        </p:txBody>
      </p:sp>
    </p:spTree>
    <p:extLst>
      <p:ext uri="{BB962C8B-B14F-4D97-AF65-F5344CB8AC3E}">
        <p14:creationId xmlns:p14="http://schemas.microsoft.com/office/powerpoint/2010/main" val="1329386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Diagram of the SF-TWR imaging system</a:t>
            </a:r>
            <a:endParaRPr lang="en-CA" b="1"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34818" name="Picture 2" descr="H:\HP v220w-May 11, 2020\Mandelis Andreas_12-23-2011\My conferences - invitations - Travels 2020+\2022\CINDE\Yu Wei - published\Re-revised\Figure2.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8738"/>
            <a:ext cx="9144000" cy="414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84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7792</TotalTime>
  <Words>1686</Words>
  <Application>Microsoft Office PowerPoint</Application>
  <PresentationFormat>On-screen Show (4:3)</PresentationFormat>
  <Paragraphs>224</Paragraphs>
  <Slides>27</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Office Theme</vt:lpstr>
      <vt:lpstr>MathType 6.0 Equation</vt:lpstr>
      <vt:lpstr>Graph</vt:lpstr>
      <vt:lpstr>PowerPoint Presentation</vt:lpstr>
      <vt:lpstr>PowerPoint Presentation</vt:lpstr>
      <vt:lpstr>PowerPoint Presentation</vt:lpstr>
      <vt:lpstr>PowerPoint Presentation</vt:lpstr>
      <vt:lpstr>PowerPoint Presentation</vt:lpstr>
      <vt:lpstr>Comparison: LITI and SF-TWRI at 1 Hz for steel block with blind hole at 0.4 mm depth </vt:lpstr>
      <vt:lpstr>Comparison: LITI and SF-TWRI at 1 Hz for steel block with blind hole at 0.4 mm depth  (Cont’d)</vt:lpstr>
      <vt:lpstr>PowerPoint Presentation</vt:lpstr>
      <vt:lpstr>Diagram of the SF-TWR imaging system</vt:lpstr>
      <vt:lpstr>PowerPoint Presentation</vt:lpstr>
      <vt:lpstr>PowerPoint Presentation</vt:lpstr>
      <vt:lpstr>Phase. 8Hz. Deposited layer sample.</vt:lpstr>
      <vt:lpstr>PowerPoint Presentation</vt:lpstr>
      <vt:lpstr>PowerPoint Presentation</vt:lpstr>
      <vt:lpstr>PowerPoint Presentation</vt:lpstr>
      <vt:lpstr>Case II: Quantitative SF-TWRI: case depth imaging of hardened steels   </vt:lpstr>
      <vt:lpstr>Three - layer theoretical model with grouped parameters for quantitative estimation of hardened layer thickness. </vt:lpstr>
      <vt:lpstr>Case II. 1: Sample A11 hardness layer case depth NDI</vt:lpstr>
      <vt:lpstr>Sample A11 hardness layer case depth NDI (Cont’d)</vt:lpstr>
      <vt:lpstr>Sample A11 hardness layer case depth NDI (Cont’d)</vt:lpstr>
      <vt:lpstr>Thermal diffusivity measurement of A11 hardened layer </vt:lpstr>
      <vt:lpstr>Sample A11 hardness layer case depth NDI (Cont’d)</vt:lpstr>
      <vt:lpstr>Case II. 2: Sample P6 hardness layer case depth NDI</vt:lpstr>
      <vt:lpstr>Sample P6 hardness layer case depth NDI (Cont’d)</vt:lpstr>
      <vt:lpstr>Sample P6 hardness layer case depth NDI (Cont’d)</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2Hz. x=0,y=0</dc:title>
  <dc:creator>CADIFT-Hardness App</dc:creator>
  <cp:lastModifiedBy>Mandelis</cp:lastModifiedBy>
  <cp:revision>333</cp:revision>
  <cp:lastPrinted>2017-07-11T19:58:37Z</cp:lastPrinted>
  <dcterms:created xsi:type="dcterms:W3CDTF">2006-08-16T00:00:00Z</dcterms:created>
  <dcterms:modified xsi:type="dcterms:W3CDTF">2022-05-14T23:10:26Z</dcterms:modified>
</cp:coreProperties>
</file>