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notesMasterIdLst>
    <p:notesMasterId r:id="rId23"/>
  </p:notesMasterIdLst>
  <p:handoutMasterIdLst>
    <p:handoutMasterId r:id="rId24"/>
  </p:handoutMasterIdLst>
  <p:sldIdLst>
    <p:sldId id="319" r:id="rId2"/>
    <p:sldId id="321" r:id="rId3"/>
    <p:sldId id="259" r:id="rId4"/>
    <p:sldId id="335" r:id="rId5"/>
    <p:sldId id="323" r:id="rId6"/>
    <p:sldId id="336" r:id="rId7"/>
    <p:sldId id="337" r:id="rId8"/>
    <p:sldId id="324" r:id="rId9"/>
    <p:sldId id="326" r:id="rId10"/>
    <p:sldId id="322" r:id="rId11"/>
    <p:sldId id="328" r:id="rId12"/>
    <p:sldId id="338" r:id="rId13"/>
    <p:sldId id="329" r:id="rId14"/>
    <p:sldId id="327" r:id="rId15"/>
    <p:sldId id="331" r:id="rId16"/>
    <p:sldId id="332" r:id="rId17"/>
    <p:sldId id="333" r:id="rId18"/>
    <p:sldId id="334" r:id="rId19"/>
    <p:sldId id="330" r:id="rId20"/>
    <p:sldId id="325" r:id="rId21"/>
    <p:sldId id="292" r:id="rId2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1">
          <p15:clr>
            <a:srgbClr val="A4A3A4"/>
          </p15:clr>
        </p15:guide>
        <p15:guide id="2" pos="268">
          <p15:clr>
            <a:srgbClr val="A4A3A4"/>
          </p15:clr>
        </p15:guide>
        <p15:guide id="3" orient="horz" pos="2051">
          <p15:clr>
            <a:srgbClr val="A4A3A4"/>
          </p15:clr>
        </p15:guide>
        <p15:guide id="4" pos="2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2" userDrawn="1">
          <p15:clr>
            <a:srgbClr val="A4A3A4"/>
          </p15:clr>
        </p15:guide>
        <p15:guide id="2" pos="1360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2928" userDrawn="1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1026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03F"/>
    <a:srgbClr val="E4E4E4"/>
    <a:srgbClr val="004466"/>
    <a:srgbClr val="93F5FF"/>
    <a:srgbClr val="223344"/>
    <a:srgbClr val="920057"/>
    <a:srgbClr val="EE2277"/>
    <a:srgbClr val="F03441"/>
    <a:srgbClr val="DE101F"/>
    <a:srgbClr val="151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6197" autoAdjust="0"/>
  </p:normalViewPr>
  <p:slideViewPr>
    <p:cSldViewPr snapToGrid="0">
      <p:cViewPr varScale="1">
        <p:scale>
          <a:sx n="93" d="100"/>
          <a:sy n="93" d="100"/>
        </p:scale>
        <p:origin x="1344" y="72"/>
      </p:cViewPr>
      <p:guideLst>
        <p:guide orient="horz" pos="901"/>
        <p:guide pos="268"/>
        <p:guide orient="horz" pos="2051"/>
        <p:guide pos="2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141"/>
    </p:cViewPr>
  </p:sorterViewPr>
  <p:notesViewPr>
    <p:cSldViewPr snapToGrid="0">
      <p:cViewPr varScale="1">
        <p:scale>
          <a:sx n="117" d="100"/>
          <a:sy n="117" d="100"/>
        </p:scale>
        <p:origin x="-4400" y="-57"/>
      </p:cViewPr>
      <p:guideLst>
        <p:guide orient="horz" pos="2172"/>
        <p:guide pos="1360"/>
        <p:guide orient="horz" pos="2208"/>
        <p:guide pos="2928"/>
        <p:guide orient="horz" pos="2880"/>
        <p:guide orient="horz" pos="2928"/>
        <p:guide pos="102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5FCFCA14-135A-4363-843C-AA286323A8BD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7BDDE0B4-CF2C-4708-8D33-D8F4C0E3DE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64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0E5E2725-1224-49A5-AC9B-A3CAEE34741D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7B9E8BFE-F454-44CF-A2A9-F0A1EE63C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4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40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48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12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0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1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27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64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58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06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35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3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77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0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2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6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6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52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82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45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6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hyperlink" Target="https://twitter.com/nrc_cnrc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hyperlink" Target="https://www.instagram.com/nrc_cnrc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hyperlink" Target="https://www.linkedin.com/company/national-research-council?trk=tyah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blue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97819"/>
            <a:ext cx="6477000" cy="1102519"/>
          </a:xfrm>
        </p:spPr>
        <p:txBody>
          <a:bodyPr lIns="0" tIns="0" rIns="0" bIns="0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6400800" cy="131445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26" y="176856"/>
            <a:ext cx="493740" cy="141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800691" y="204712"/>
            <a:ext cx="969880" cy="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05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3855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7931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25450" y="1431925"/>
            <a:ext cx="8188727" cy="306198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1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5059" y="1170432"/>
            <a:ext cx="2028497" cy="2650353"/>
          </a:xfrm>
        </p:spPr>
        <p:txBody>
          <a:bodyPr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5585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lu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798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56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2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2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4358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- blue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706136"/>
            <a:ext cx="5642841" cy="1102519"/>
          </a:xfrm>
        </p:spPr>
        <p:txBody>
          <a:bodyPr lIns="0" tIns="0" rIns="0" b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5179343" cy="13144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37431" y="252572"/>
            <a:ext cx="969880" cy="86601"/>
          </a:xfrm>
          <a:prstGeom prst="rect">
            <a:avLst/>
          </a:prstGeom>
        </p:spPr>
      </p:pic>
      <p:pic>
        <p:nvPicPr>
          <p:cNvPr id="8" name="Picture 7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37" y="213171"/>
            <a:ext cx="162834" cy="156997"/>
          </a:xfrm>
          <a:prstGeom prst="rect">
            <a:avLst/>
          </a:prstGeom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05" y="213171"/>
            <a:ext cx="162834" cy="156997"/>
          </a:xfrm>
          <a:prstGeom prst="rect">
            <a:avLst/>
          </a:prstGeom>
        </p:spPr>
      </p:pic>
      <p:pic>
        <p:nvPicPr>
          <p:cNvPr id="10" name="Picture 9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20" y="213171"/>
            <a:ext cx="163187" cy="1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55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/ Agenda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0213" y="290513"/>
            <a:ext cx="6726237" cy="4476750"/>
          </a:xfrm>
        </p:spPr>
        <p:txBody>
          <a:bodyPr anchor="ctr"/>
          <a:lstStyle>
            <a:lvl1pPr marL="342900" indent="-34290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65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143160"/>
            <a:ext cx="6477001" cy="1555028"/>
          </a:xfrm>
        </p:spPr>
        <p:txBody>
          <a:bodyPr lIns="0" tIns="0" rIns="0" bIns="0" anchor="b">
            <a:no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50" y="2804492"/>
            <a:ext cx="6477001" cy="112514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7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73" y="0"/>
            <a:ext cx="28872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10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0213" y="1430338"/>
            <a:ext cx="6892925" cy="29876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53" y="0"/>
            <a:ext cx="28817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44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53" y="0"/>
            <a:ext cx="288170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6186685" y="1641001"/>
            <a:ext cx="2560320" cy="2560320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430338"/>
            <a:ext cx="5351462" cy="29733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2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4969" cy="75343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4" y="1431925"/>
            <a:ext cx="8185913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16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73" y="0"/>
            <a:ext cx="2887266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6886935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28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- blue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73" y="0"/>
            <a:ext cx="2887266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5624319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6186685" y="1641001"/>
            <a:ext cx="2560320" cy="2560320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2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91657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8185912" cy="2973388"/>
          </a:xfrm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27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246" y="1431925"/>
            <a:ext cx="6891768" cy="3162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7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33" r:id="rId2"/>
    <p:sldLayoutId id="2147483687" r:id="rId3"/>
    <p:sldLayoutId id="2147483715" r:id="rId4"/>
    <p:sldLayoutId id="2147483716" r:id="rId5"/>
    <p:sldLayoutId id="2147483717" r:id="rId6"/>
    <p:sldLayoutId id="2147483688" r:id="rId7"/>
    <p:sldLayoutId id="2147483689" r:id="rId8"/>
    <p:sldLayoutId id="2147483690" r:id="rId9"/>
    <p:sldLayoutId id="2147483691" r:id="rId10"/>
    <p:sldLayoutId id="2147483701" r:id="rId11"/>
    <p:sldLayoutId id="2147483734" r:id="rId12"/>
    <p:sldLayoutId id="2147483699" r:id="rId13"/>
    <p:sldLayoutId id="2147483732" r:id="rId14"/>
    <p:sldLayoutId id="2147483735" r:id="rId15"/>
    <p:sldLayoutId id="2147483700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7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15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711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instagram.com/nrc_cnrc/" TargetMode="External"/><Relationship Id="rId7" Type="http://schemas.openxmlformats.org/officeDocument/2006/relationships/hyperlink" Target="https://www.linkedin.com/company/national-research-council?trk=tyah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hyperlink" Target="https://twitter.com/nrc_cnrc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250" y="745942"/>
            <a:ext cx="64770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I</a:t>
            </a:r>
            <a:r>
              <a:rPr lang="en-US" dirty="0" smtClean="0"/>
              <a:t>nspection Approaches for Lightning Damage to Composite Aircraft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250" y="2210777"/>
            <a:ext cx="6400800" cy="13144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Catalin Mandache</a:t>
            </a:r>
            <a:r>
              <a:rPr lang="da-DK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, Marc Genest</a:t>
            </a:r>
            <a:r>
              <a:rPr lang="da-DK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, Behnam Ashrafi</a:t>
            </a:r>
            <a:r>
              <a:rPr lang="da-DK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a-DK" sz="1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a-DK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Structures and Materials Performance Laboratory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a-DK" sz="1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a-DK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Aerospace </a:t>
            </a:r>
            <a:r>
              <a:rPr lang="da-DK" sz="1200" smtClean="0">
                <a:latin typeface="Calibri" panose="020F0502020204030204" pitchFamily="34" charset="0"/>
                <a:cs typeface="Calibri" panose="020F0502020204030204" pitchFamily="34" charset="0"/>
              </a:rPr>
              <a:t>Manufacturing </a:t>
            </a:r>
            <a:r>
              <a:rPr lang="da-DK" sz="1200" smtClean="0">
                <a:latin typeface="Calibri" panose="020F0502020204030204" pitchFamily="34" charset="0"/>
                <a:cs typeface="Calibri" panose="020F0502020204030204" pitchFamily="34" charset="0"/>
              </a:rPr>
              <a:t>Technologies </a:t>
            </a:r>
            <a:r>
              <a:rPr lang="da-DK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Aerospace Research Centre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da-D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Research Council Canada</a:t>
            </a:r>
          </a:p>
          <a:p>
            <a:endParaRPr lang="da-DK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1795" b="23833"/>
          <a:stretch/>
        </p:blipFill>
        <p:spPr>
          <a:xfrm>
            <a:off x="349250" y="3525227"/>
            <a:ext cx="2895600" cy="8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99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Specimens: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Manufactured in-house at AMTC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1600" b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</a:t>
            </a: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1 </a:t>
            </a:r>
            <a:r>
              <a:rPr lang="en-US" sz="1600" b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</a:t>
            </a: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panels (305 x 305-mm), 3.6 mm thick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Manufactured by hand layup, vacuuming and autoclaving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layers of unidirectional fibers, with a </a:t>
            </a:r>
            <a:r>
              <a:rPr lang="en-GB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[45</a:t>
            </a:r>
            <a:r>
              <a:rPr lang="en-GB" sz="1600" b="0" baseline="30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/90</a:t>
            </a:r>
            <a:r>
              <a:rPr lang="en-GB" sz="1600" b="0" baseline="30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6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/- 45</a:t>
            </a:r>
            <a:r>
              <a:rPr lang="en-GB" sz="1600" b="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6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/0</a:t>
            </a:r>
            <a:r>
              <a:rPr lang="en-GB" sz="1600" b="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6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GB" sz="1600" b="0" baseline="-25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3s</a:t>
            </a:r>
            <a:r>
              <a:rPr lang="en-GB" sz="16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layup configuration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Resin-embedded copper mesh added to the top-surface and co-cured with the composite panel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Aircraft grade priming and painting</a:t>
            </a:r>
            <a:endParaRPr lang="en-US" sz="16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54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6245" y="1339833"/>
            <a:ext cx="3284044" cy="11567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Lightning impact: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Aircraft zoning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Lightning waveforms</a:t>
            </a:r>
            <a:endParaRPr lang="en-US" sz="16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72" y="2386145"/>
            <a:ext cx="3100128" cy="2253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461" r="8784" b="8544"/>
          <a:stretch/>
        </p:blipFill>
        <p:spPr>
          <a:xfrm>
            <a:off x="3641969" y="1339833"/>
            <a:ext cx="5298450" cy="918814"/>
          </a:xfrm>
          <a:prstGeom prst="rect">
            <a:avLst/>
          </a:prstGeom>
        </p:spPr>
      </p:pic>
      <p:pic>
        <p:nvPicPr>
          <p:cNvPr id="3074" name="Picture 2" descr="FAA aircraft lightning zon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0" r="4054" b="12020"/>
          <a:stretch/>
        </p:blipFill>
        <p:spPr bwMode="auto">
          <a:xfrm>
            <a:off x="1" y="2536166"/>
            <a:ext cx="4969496" cy="260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64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Lightning impact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116388" y="1352062"/>
            <a:ext cx="6402381" cy="7086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Testing Systems (NTS)/Lightning Technologies, Inc. in Pittsfield, MA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High-voltage (2.4 MV), high-current (&gt;200 kA) generators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Capacitive banks</a:t>
            </a:r>
            <a:endParaRPr lang="en-CA" sz="16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15" y="1209253"/>
            <a:ext cx="1523192" cy="67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57578"/>
          <a:stretch/>
        </p:blipFill>
        <p:spPr>
          <a:xfrm>
            <a:off x="630050" y="2559477"/>
            <a:ext cx="2536156" cy="1575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6302"/>
          <a:stretch/>
        </p:blipFill>
        <p:spPr>
          <a:xfrm>
            <a:off x="3459287" y="2512096"/>
            <a:ext cx="2536156" cy="1622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259" y="2180207"/>
            <a:ext cx="2225233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examination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1190" y="1145820"/>
            <a:ext cx="8185913" cy="29733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Damage is supposed to be gradual, from P-1 to P-3 and include: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burn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damaged mesh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resin vaporization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fiber breakage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907" y="2802597"/>
            <a:ext cx="1917968" cy="1998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056" y="2802597"/>
            <a:ext cx="1971617" cy="1978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650" y="2802597"/>
            <a:ext cx="2018561" cy="2011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2254" y="2498288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P-1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5408139" y="2510056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P-2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7576483" y="2481908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P-3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231780" y="1890610"/>
            <a:ext cx="5683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no damage on the back-side of the panels</a:t>
            </a:r>
            <a:endParaRPr lang="en-CA" sz="16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9401" y="4745090"/>
            <a:ext cx="6127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Lightning damage could be spotted at pre-flight walk-arounds</a:t>
            </a:r>
            <a:endParaRPr lang="en-CA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43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radiography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6245" y="1164688"/>
            <a:ext cx="8185913" cy="15144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Computed radiography; local density changes affect the results.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130 kV, 4 mA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exposure time: </a:t>
            </a:r>
            <a:r>
              <a:rPr lang="en-US" sz="16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</a:t>
            </a:r>
            <a:r>
              <a:rPr lang="en-US" sz="16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 resolution: 35 </a:t>
            </a:r>
            <a:r>
              <a:rPr lang="en-US" sz="1600" b="0" dirty="0">
                <a:solidFill>
                  <a:srgbClr val="00206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6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826" y="2946400"/>
            <a:ext cx="1835055" cy="1835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342" y="2946400"/>
            <a:ext cx="1816765" cy="1835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828" y="2946400"/>
            <a:ext cx="1835055" cy="1835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8056" y="2587866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P-1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549737" y="2576438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P-2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7692034" y="2581030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P-3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712308" y="4772124"/>
            <a:ext cx="477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reveals mesh breakage and thinning of the panels</a:t>
            </a:r>
            <a:endParaRPr lang="en-CA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38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Ultrasonic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301" y="1166202"/>
            <a:ext cx="8185913" cy="171987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Pulse-echo ultrasonic waves inspection from the back-side of the panels: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probe of 6.25 mm diameter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MHz frequency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 mm resolution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spray couplant</a:t>
            </a:r>
            <a:endParaRPr lang="en-US" sz="16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693431" y="2826704"/>
            <a:ext cx="1828800" cy="19475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855435" y="2817178"/>
            <a:ext cx="1819275" cy="1938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64998" y="2886076"/>
            <a:ext cx="1816765" cy="1865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1408" y="2589430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P-1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432508" y="2576438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P-2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7574805" y="2581030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P-3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712308" y="4772124"/>
            <a:ext cx="477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reveals fibre breakage and delamination</a:t>
            </a:r>
            <a:endParaRPr lang="en-CA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52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imaging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301" y="1166202"/>
            <a:ext cx="8185913" cy="17198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Imaging from the impacted side. Thermal conductivity and surface emissivity affect the results.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excitation with Xenon lamps of 4.8 kJ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wave infrared camera (8-12 </a:t>
            </a:r>
            <a:r>
              <a:rPr lang="en-US" sz="1600" b="0" dirty="0" smtClean="0">
                <a:solidFill>
                  <a:srgbClr val="00206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images represent the first derivative of temperature at 1 sec after flash excitation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1408" y="2519095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P-1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484264" y="2506103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P-2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7600683" y="2510695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P-3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556752" y="4794648"/>
            <a:ext cx="477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Darker areas represent hotter (and thinner) regions </a:t>
            </a:r>
            <a:endParaRPr lang="en-CA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971" y="2808536"/>
            <a:ext cx="2078916" cy="1978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470" y="2825510"/>
            <a:ext cx="1985029" cy="1978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452" y="2796377"/>
            <a:ext cx="1991736" cy="19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9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Eddy currents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4756701"/>
            <a:ext cx="457200" cy="273844"/>
          </a:xfrm>
        </p:spPr>
        <p:txBody>
          <a:bodyPr/>
          <a:lstStyle/>
          <a:p>
            <a:fld id="{77E68ECE-59D7-452D-8595-BBB947F3BD2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301" y="1166202"/>
            <a:ext cx="8185913" cy="171987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Scanning from the impacted side. It is sensitive to the electrical conductivity changes of the panels.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ransmit/receive coaxial probe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kHz driving frequency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mm lift-off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 </a:t>
            </a: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 resolution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1408" y="2386238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P-1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484264" y="2373246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P-2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7600683" y="2377838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P-3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226279" y="4794648"/>
            <a:ext cx="5104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Continuity of the Cu mesh is represented by the blue color.</a:t>
            </a:r>
            <a:endParaRPr lang="en-CA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3"/>
          <a:srcRect l="35068" t="5141" r="37060" b="2459"/>
          <a:stretch/>
        </p:blipFill>
        <p:spPr bwMode="auto">
          <a:xfrm rot="5400000">
            <a:off x="2688569" y="2714460"/>
            <a:ext cx="2020570" cy="1983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485" y="2696045"/>
            <a:ext cx="1867001" cy="2036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273" y="2710701"/>
            <a:ext cx="1898276" cy="19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02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Capacitive imaging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8264" y="1431925"/>
            <a:ext cx="8185913" cy="119404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Capacitor: a two-terminal device that stores electrical energy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 coplanar terminals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Senses the electric field disturbances</a:t>
            </a:r>
            <a:endParaRPr lang="en-US" sz="16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5" y="2564473"/>
            <a:ext cx="1238171" cy="154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3181" y="4251637"/>
                <a:ext cx="1041632" cy="33855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𝑞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𝐶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1" y="4251637"/>
                <a:ext cx="1041632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169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27" y="2564473"/>
            <a:ext cx="2077146" cy="17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84" y="2564473"/>
            <a:ext cx="1845911" cy="1056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721" y="2128060"/>
            <a:ext cx="217646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49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Capacitive imaging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301" y="1134941"/>
            <a:ext cx="8185913" cy="15301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Scanning from the impacted side. It is sensitive to local dielectric constant changes.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V, 100 kHz sinusoidal waveform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 mm resolution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mm lift-off</a:t>
            </a:r>
            <a:endParaRPr lang="en-US" sz="16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187" y="2712553"/>
            <a:ext cx="1951499" cy="1938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631" y="2712553"/>
            <a:ext cx="1998442" cy="1958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357" y="2711936"/>
            <a:ext cx="1991736" cy="1951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1161" y="2386238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P-1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664017" y="2373246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P-2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7780436" y="2377838"/>
            <a:ext cx="634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dirty="0" smtClean="0"/>
              <a:t>P-3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226279" y="4767263"/>
            <a:ext cx="5104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indications represent areas of burnt Cu mesh</a:t>
            </a:r>
            <a:endParaRPr lang="en-CA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24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13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Lightning phenomena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13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Lightning and aircraft structures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13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inspection approaches</a:t>
            </a:r>
          </a:p>
          <a:p>
            <a:pPr marL="514350" lvl="2" indent="-285750">
              <a:spcAft>
                <a:spcPts val="0"/>
              </a:spcAft>
            </a:pPr>
            <a:r>
              <a:rPr lang="en-US" sz="1400" dirty="0" smtClean="0">
                <a:solidFill>
                  <a:srgbClr val="213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Ultrasonic waves</a:t>
            </a:r>
          </a:p>
          <a:p>
            <a:pPr marL="514350" lvl="2" indent="-285750">
              <a:spcAft>
                <a:spcPts val="0"/>
              </a:spcAft>
            </a:pPr>
            <a:r>
              <a:rPr lang="en-US" sz="1400" dirty="0" smtClean="0">
                <a:solidFill>
                  <a:srgbClr val="213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Radiography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13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inspection approaches</a:t>
            </a:r>
          </a:p>
          <a:p>
            <a:pPr marL="514350" lvl="2" indent="-285750">
              <a:spcAft>
                <a:spcPts val="0"/>
              </a:spcAft>
            </a:pPr>
            <a:r>
              <a:rPr lang="en-US" sz="1400" dirty="0" smtClean="0">
                <a:solidFill>
                  <a:srgbClr val="213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Pulsed thermography</a:t>
            </a:r>
          </a:p>
          <a:p>
            <a:pPr marL="514350" lvl="2" indent="-285750">
              <a:spcAft>
                <a:spcPts val="0"/>
              </a:spcAft>
            </a:pPr>
            <a:r>
              <a:rPr lang="en-US" sz="1400" dirty="0" smtClean="0">
                <a:solidFill>
                  <a:srgbClr val="213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Eddy current</a:t>
            </a:r>
          </a:p>
          <a:p>
            <a:pPr marL="514350" lvl="2" indent="-285750">
              <a:spcAft>
                <a:spcPts val="0"/>
              </a:spcAft>
            </a:pPr>
            <a:r>
              <a:rPr lang="en-US" sz="1400" dirty="0" smtClean="0">
                <a:solidFill>
                  <a:srgbClr val="213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Capacitive imaging</a:t>
            </a:r>
          </a:p>
          <a:p>
            <a:pPr marL="2857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213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and Conclusion</a:t>
            </a:r>
            <a:endParaRPr lang="en-US" sz="1600" b="1" dirty="0">
              <a:solidFill>
                <a:srgbClr val="213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80739" y="1314922"/>
            <a:ext cx="506321" cy="5131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1" r="25681"/>
          <a:stretch>
            <a:fillRect/>
          </a:stretch>
        </p:blipFill>
        <p:spPr>
          <a:xfrm>
            <a:off x="4698406" y="1314922"/>
            <a:ext cx="3462445" cy="3462445"/>
          </a:xfrm>
        </p:spPr>
      </p:pic>
      <p:sp>
        <p:nvSpPr>
          <p:cNvPr id="10" name="TextBox 9"/>
          <p:cNvSpPr txBox="1"/>
          <p:nvPr/>
        </p:nvSpPr>
        <p:spPr>
          <a:xfrm>
            <a:off x="5612737" y="4380641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>
                <a:solidFill>
                  <a:schemeClr val="bg1"/>
                </a:solidFill>
              </a:rPr>
              <a:t>smithsonianmag.com</a:t>
            </a:r>
            <a:endParaRPr lang="en-CA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10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301" y="1189647"/>
            <a:ext cx="8185913" cy="385145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Subsequent to lightning strikes, the extent of damage to the composite structure and the LSP material need to be precisely known in order to plan repairs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Radiographic and ultrasonic inspection techniques are effective, but require structural disassembly and significant aircraft downtime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techniques (thermography, eddy current, and capacitive imaging) do not require disassembly, are single-sided, and non-contact</a:t>
            </a:r>
          </a:p>
          <a:p>
            <a:pPr marL="857250" lvl="3" indent="-285750">
              <a:lnSpc>
                <a:spcPct val="120000"/>
              </a:lnSpc>
            </a:pPr>
            <a:r>
              <a:rPr lang="en-US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Infrared thermography is sensitive to material tinning</a:t>
            </a:r>
          </a:p>
          <a:p>
            <a:pPr marL="857250" lvl="3" indent="-285750">
              <a:lnSpc>
                <a:spcPct val="120000"/>
              </a:lnSpc>
            </a:pPr>
            <a:r>
              <a:rPr lang="en-US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Eddy current is sensitive to LSP discontinuity</a:t>
            </a:r>
          </a:p>
          <a:p>
            <a:pPr marL="857250" lvl="3" indent="-285750">
              <a:lnSpc>
                <a:spcPct val="120000"/>
              </a:lnSpc>
            </a:pPr>
            <a:r>
              <a:rPr lang="en-US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Capacitive imaging is sensitive to local dielectric changes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Multi-technique d</a:t>
            </a:r>
            <a:r>
              <a:rPr lang="en-US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ata-fusion is currently underway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27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5295412" cy="1314450"/>
          </a:xfrm>
        </p:spPr>
        <p:txBody>
          <a:bodyPr/>
          <a:lstStyle/>
          <a:p>
            <a:r>
              <a:rPr lang="en-US" dirty="0" smtClean="0"/>
              <a:t>Dr. Catalin Mandache • Senior Research Officer • </a:t>
            </a:r>
            <a:r>
              <a:rPr lang="en-US" dirty="0"/>
              <a:t>c</a:t>
            </a:r>
            <a:r>
              <a:rPr lang="en-US" dirty="0" smtClean="0"/>
              <a:t>atalin.mandache@nrc-cnrc.gc.ca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37" y="213171"/>
            <a:ext cx="162834" cy="156997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05" y="213171"/>
            <a:ext cx="162834" cy="156997"/>
          </a:xfrm>
          <a:prstGeom prst="rect">
            <a:avLst/>
          </a:prstGeom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20" y="213171"/>
            <a:ext cx="163187" cy="1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05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phenomena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26245" y="1299278"/>
            <a:ext cx="6017574" cy="3151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15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71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Lightning flash: </a:t>
            </a:r>
            <a:r>
              <a:rPr lang="en-US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lightning event, inter-cloud, between two clouds or between a cloud and the ground</a:t>
            </a:r>
          </a:p>
          <a:p>
            <a:pPr marL="514350" lvl="2" indent="-285750">
              <a:lnSpc>
                <a:spcPct val="140000"/>
              </a:lnSpc>
              <a:spcBef>
                <a:spcPts val="0"/>
              </a:spcBef>
            </a:pPr>
            <a:r>
              <a:rPr lang="en-US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common: inter-cloud, at 1.5-4.5 km altitude</a:t>
            </a:r>
          </a:p>
          <a:p>
            <a:pPr marL="514350" lvl="2" indent="-285750">
              <a:lnSpc>
                <a:spcPct val="140000"/>
              </a:lnSpc>
              <a:spcBef>
                <a:spcPts val="0"/>
              </a:spcBef>
            </a:pPr>
            <a:r>
              <a:rPr lang="en-US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intense: cloud-to-ground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Lightning strike: </a:t>
            </a:r>
            <a:r>
              <a:rPr lang="en-US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attachment of the lightning flash to a structure (aircraft, building, wind turbine, etc.)</a:t>
            </a:r>
          </a:p>
          <a:p>
            <a:pPr marL="514350" lvl="2" indent="-285750">
              <a:lnSpc>
                <a:spcPct val="140000"/>
              </a:lnSpc>
              <a:spcBef>
                <a:spcPts val="0"/>
              </a:spcBef>
            </a:pPr>
            <a:r>
              <a:rPr lang="en-US" sz="15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estimated that a commercial airliner experiences a lightning strike every 1,000 to 3,000 flight hours</a:t>
            </a:r>
            <a:endParaRPr lang="en-US" sz="15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928" y="1299278"/>
            <a:ext cx="2734687" cy="2614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5549" y="3526109"/>
            <a:ext cx="117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Rupke</a:t>
            </a:r>
            <a:r>
              <a:rPr lang="en-CA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2002</a:t>
            </a:r>
            <a:endParaRPr lang="en-CA" sz="12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86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phenomena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2053827" y="4280638"/>
            <a:ext cx="5043134" cy="4587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15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71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Winter lightning – high intensity lightning flashes, at 0.5 km altitude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083" y="1161326"/>
            <a:ext cx="5588856" cy="29910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303922" y="1906437"/>
            <a:ext cx="112659" cy="27073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312177" y="2312543"/>
            <a:ext cx="157635" cy="20720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77110" y="2051267"/>
            <a:ext cx="98284" cy="25181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5281" y="3695422"/>
            <a:ext cx="1380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Sweers</a:t>
            </a:r>
            <a:r>
              <a:rPr lang="en-CA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al, 2021</a:t>
            </a:r>
            <a:endParaRPr lang="en-CA" sz="12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03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strikes effects on aircraft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56344" y="1223346"/>
            <a:ext cx="2184093" cy="42769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Lightning strike effects: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8845" y="1729979"/>
            <a:ext cx="4192657" cy="1107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15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71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 and Thermal: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– due to the direct attachment of the lightning channel: bending, blasting, vaporization, punctures, fiber breakage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982264" y="1729979"/>
            <a:ext cx="3984506" cy="1295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15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71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Electromagnetic: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Indirect – due to the fast rise or fall of electrical current: electromagnetic in nature</a:t>
            </a:r>
            <a:endParaRPr lang="en-US" sz="14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2132" y="4702553"/>
            <a:ext cx="6127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Lightning damage could be spotted at pre-flight walk-arounds</a:t>
            </a:r>
            <a:endParaRPr lang="en-CA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913" y="2755177"/>
            <a:ext cx="3852952" cy="1906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3023" y="4082765"/>
            <a:ext cx="1380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Sweers</a:t>
            </a:r>
            <a:r>
              <a:rPr lang="en-CA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al, 2021</a:t>
            </a:r>
            <a:endParaRPr lang="en-CA" sz="12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87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1166581"/>
            <a:ext cx="2857500" cy="245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strikes and metallic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33042" b="52065"/>
          <a:stretch/>
        </p:blipFill>
        <p:spPr>
          <a:xfrm>
            <a:off x="2597945" y="3296261"/>
            <a:ext cx="4011613" cy="1643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6307" y="4627186"/>
            <a:ext cx="1297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www.boeing.com</a:t>
            </a:r>
            <a:endParaRPr lang="en-CA" sz="1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5" y="1245536"/>
            <a:ext cx="3076087" cy="2050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907" y="3012058"/>
            <a:ext cx="1297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www.nypost.com</a:t>
            </a:r>
            <a:endParaRPr lang="en-CA" sz="1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7877" y="1162047"/>
            <a:ext cx="1663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www.sciencefacts.net</a:t>
            </a:r>
            <a:endParaRPr lang="en-CA" sz="1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42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structures requiring lightning strike protection (LSP)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690" y="1983610"/>
            <a:ext cx="3113327" cy="2075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330" y="3167063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1" y="3095625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1" y="1181173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362" y="1204071"/>
            <a:ext cx="2852468" cy="17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4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strikes and composite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23147" y="1368006"/>
            <a:ext cx="3562838" cy="2548799"/>
            <a:chOff x="1376484" y="1169369"/>
            <a:chExt cx="3562838" cy="25487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484" y="1169369"/>
              <a:ext cx="3562838" cy="2548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77537" y="3441169"/>
              <a:ext cx="15167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i="1" dirty="0" smtClean="0">
                  <a:solidFill>
                    <a:schemeClr val="bg1"/>
                  </a:solidFill>
                </a:rPr>
                <a:t>smithsonianmag.com</a:t>
              </a:r>
              <a:endParaRPr lang="en-CA" sz="11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26245" y="1263263"/>
            <a:ext cx="2354013" cy="15708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multi-material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multi-layer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 structure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anisotropic</a:t>
            </a:r>
            <a:endParaRPr lang="en-CA" sz="16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58608" y="2525898"/>
            <a:ext cx="2828192" cy="2055878"/>
            <a:chOff x="6145492" y="1325736"/>
            <a:chExt cx="2828192" cy="20558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5492" y="1325736"/>
              <a:ext cx="2828192" cy="205587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339903" y="3104615"/>
              <a:ext cx="15167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i="1" dirty="0" smtClean="0">
                  <a:solidFill>
                    <a:schemeClr val="bg1"/>
                  </a:solidFill>
                </a:rPr>
                <a:t>smithsonianmag.com</a:t>
              </a:r>
              <a:endParaRPr lang="en-CA" sz="11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363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strike protection (LSP)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125641" y="3204870"/>
            <a:ext cx="1286268" cy="15768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Aluminum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Copper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Bronze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Nickel</a:t>
            </a:r>
            <a:endParaRPr lang="en-US" sz="14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014555" y="3179397"/>
            <a:ext cx="1895867" cy="1802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15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71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Foils/Coatings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Straps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Meshes</a:t>
            </a:r>
          </a:p>
          <a:p>
            <a:pPr marL="514350" lvl="2" indent="-285750">
              <a:spcBef>
                <a:spcPts val="0"/>
              </a:spcBef>
            </a:pPr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Expanded foils</a:t>
            </a:r>
          </a:p>
          <a:p>
            <a:pPr marL="514350" lvl="2" indent="-285750">
              <a:spcBef>
                <a:spcPts val="0"/>
              </a:spcBef>
            </a:pPr>
            <a:r>
              <a:rPr lang="en-US" sz="12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Interwoven</a:t>
            </a:r>
            <a:endParaRPr lang="en-US" sz="12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22995" y="1201555"/>
            <a:ext cx="7136082" cy="23897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15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71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LSP Roles: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 conductive path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Dissipate energy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 structural damage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 ignition of the fuel vapors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Electromagnetically shield aircraft navigation and avionics systems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784" y="1149253"/>
            <a:ext cx="3133616" cy="2030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15996" y="1149253"/>
            <a:ext cx="1699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err="1" smtClean="0">
                <a:solidFill>
                  <a:schemeClr val="bg1"/>
                </a:solidFill>
              </a:rPr>
              <a:t>Chemartin</a:t>
            </a:r>
            <a:r>
              <a:rPr lang="en-CA" sz="1200" i="1" dirty="0">
                <a:solidFill>
                  <a:schemeClr val="bg1"/>
                </a:solidFill>
              </a:rPr>
              <a:t> </a:t>
            </a:r>
            <a:r>
              <a:rPr lang="en-CA" sz="1200" i="1" dirty="0" smtClean="0">
                <a:solidFill>
                  <a:schemeClr val="bg1"/>
                </a:solidFill>
              </a:rPr>
              <a:t>et al., 2012</a:t>
            </a:r>
            <a:endParaRPr lang="en-CA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80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advanced_blue_1">
  <a:themeElements>
    <a:clrScheme name="2018 NRC-CNRC PPT">
      <a:dk1>
        <a:srgbClr val="000000"/>
      </a:dk1>
      <a:lt1>
        <a:srgbClr val="FFFFFF"/>
      </a:lt1>
      <a:dk2>
        <a:srgbClr val="0099AA"/>
      </a:dk2>
      <a:lt2>
        <a:srgbClr val="004411"/>
      </a:lt2>
      <a:accent1>
        <a:srgbClr val="003353"/>
      </a:accent1>
      <a:accent2>
        <a:srgbClr val="006688"/>
      </a:accent2>
      <a:accent3>
        <a:srgbClr val="550033"/>
      </a:accent3>
      <a:accent4>
        <a:srgbClr val="AA0011"/>
      </a:accent4>
      <a:accent5>
        <a:srgbClr val="669933"/>
      </a:accent5>
      <a:accent6>
        <a:srgbClr val="FF8822"/>
      </a:accent6>
      <a:hlink>
        <a:srgbClr val="595959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advanced_blue_1.potx [Read-Only]" id="{A8DB4006-E510-489A-8DC2-D026E70D3BBE}" vid="{947C14B8-4A57-4935-B087-3080643189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powerpoint_advanced_blue_1</Template>
  <TotalTime>0</TotalTime>
  <Words>825</Words>
  <Application>Microsoft Office PowerPoint</Application>
  <PresentationFormat>On-screen Show (16:9)</PresentationFormat>
  <Paragraphs>196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PowerPoint_advanced_blue_1</vt:lpstr>
      <vt:lpstr>Inspection Approaches for Lightning Damage to Composite Aircraft Structures</vt:lpstr>
      <vt:lpstr>Outline</vt:lpstr>
      <vt:lpstr>Lightning phenomena</vt:lpstr>
      <vt:lpstr>Lightning phenomena</vt:lpstr>
      <vt:lpstr>Lightning strikes effects on aircraft</vt:lpstr>
      <vt:lpstr>Lightning strikes and metallic structures</vt:lpstr>
      <vt:lpstr>Composite structures requiring lightning strike protection (LSP)</vt:lpstr>
      <vt:lpstr>Lightning strikes and composite structures</vt:lpstr>
      <vt:lpstr>Lightning strike protection (LSP)</vt:lpstr>
      <vt:lpstr>Experimental plan</vt:lpstr>
      <vt:lpstr>Experimental plan</vt:lpstr>
      <vt:lpstr>Lightning impact</vt:lpstr>
      <vt:lpstr>Visual examination</vt:lpstr>
      <vt:lpstr>X-ray radiography</vt:lpstr>
      <vt:lpstr>Ultrasonic testing</vt:lpstr>
      <vt:lpstr>Infrared imaging</vt:lpstr>
      <vt:lpstr>Eddy currents</vt:lpstr>
      <vt:lpstr>Capacitive imaging</vt:lpstr>
      <vt:lpstr>Capacitive imaging</vt:lpstr>
      <vt:lpstr>Summary and Conclusion</vt:lpstr>
      <vt:lpstr>THANK YOU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2022-05-04T12:59:10Z</dcterms:created>
  <dcterms:modified xsi:type="dcterms:W3CDTF">2022-05-09T13:57:10Z</dcterms:modified>
</cp:coreProperties>
</file>